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mnIMw2XKewxbch7Rn75qSfak9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436B363-19AE-4205-B248-F5326E49D149}">
  <a:tblStyle styleId="{8436B363-19AE-4205-B248-F5326E49D14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customschemas.google.com/relationships/presentationmetadata" Target="meta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Chance to connect in smaller setting, by class and conference</a:t>
            </a:r>
            <a:endParaRPr/>
          </a:p>
          <a:p>
            <a:pPr indent="0" lvl="0" marL="0" rtl="0" algn="l">
              <a:spcBef>
                <a:spcPts val="0"/>
              </a:spcBef>
              <a:spcAft>
                <a:spcPts val="0"/>
              </a:spcAft>
              <a:buNone/>
            </a:pPr>
            <a:r>
              <a:t/>
            </a:r>
            <a:endParaRPr/>
          </a:p>
        </p:txBody>
      </p:sp>
      <p:sp>
        <p:nvSpPr>
          <p:cNvPr id="169" name="Google Shape;16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Chance to connect in smaller setting, by class and conference</a:t>
            </a:r>
            <a:endParaRPr/>
          </a:p>
          <a:p>
            <a:pPr indent="0" lvl="0" marL="0" rtl="0" algn="l">
              <a:spcBef>
                <a:spcPts val="0"/>
              </a:spcBef>
              <a:spcAft>
                <a:spcPts val="0"/>
              </a:spcAft>
              <a:buNone/>
            </a:pPr>
            <a:r>
              <a:t/>
            </a:r>
            <a:endParaRPr/>
          </a:p>
        </p:txBody>
      </p:sp>
      <p:sp>
        <p:nvSpPr>
          <p:cNvPr id="187" name="Google Shape;18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Chance to connect in smaller setting, by class and conference</a:t>
            </a:r>
            <a:endParaRPr/>
          </a:p>
          <a:p>
            <a:pPr indent="0" lvl="0" marL="0" rtl="0" algn="l">
              <a:spcBef>
                <a:spcPts val="0"/>
              </a:spcBef>
              <a:spcAft>
                <a:spcPts val="0"/>
              </a:spcAft>
              <a:buNone/>
            </a:pPr>
            <a:r>
              <a:t/>
            </a:r>
            <a:endParaRPr/>
          </a:p>
        </p:txBody>
      </p:sp>
      <p:sp>
        <p:nvSpPr>
          <p:cNvPr id="197" name="Google Shape;19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Chance to connect in smaller setting, by class and conference</a:t>
            </a:r>
            <a:endParaRPr/>
          </a:p>
          <a:p>
            <a:pPr indent="0" lvl="0" marL="0" rtl="0" algn="l">
              <a:spcBef>
                <a:spcPts val="0"/>
              </a:spcBef>
              <a:spcAft>
                <a:spcPts val="0"/>
              </a:spcAft>
              <a:buNone/>
            </a:pPr>
            <a:r>
              <a:t/>
            </a:r>
            <a:endParaRPr/>
          </a:p>
        </p:txBody>
      </p:sp>
      <p:sp>
        <p:nvSpPr>
          <p:cNvPr id="147" name="Google Shape;14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Chance to connect in smaller setting, by class and conference</a:t>
            </a:r>
            <a:endParaRPr/>
          </a:p>
          <a:p>
            <a:pPr indent="0" lvl="0" marL="0" rtl="0" algn="l">
              <a:spcBef>
                <a:spcPts val="0"/>
              </a:spcBef>
              <a:spcAft>
                <a:spcPts val="0"/>
              </a:spcAft>
              <a:buNone/>
            </a:pPr>
            <a:r>
              <a:t/>
            </a:r>
            <a:endParaRPr/>
          </a:p>
        </p:txBody>
      </p:sp>
      <p:sp>
        <p:nvSpPr>
          <p:cNvPr id="158" name="Google Shape;15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6"/>
          <p:cNvSpPr/>
          <p:nvPr>
            <p:ph idx="2" type="pic"/>
          </p:nvPr>
        </p:nvSpPr>
        <p:spPr>
          <a:xfrm>
            <a:off x="5183188" y="987425"/>
            <a:ext cx="6172200" cy="4873625"/>
          </a:xfrm>
          <a:prstGeom prst="rect">
            <a:avLst/>
          </a:prstGeom>
          <a:noFill/>
          <a:ln>
            <a:noFill/>
          </a:ln>
        </p:spPr>
      </p:sp>
      <p:sp>
        <p:nvSpPr>
          <p:cNvPr id="68" name="Google Shape;68;p2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s://youtu.be/RRy_73ivcms?si=e_5pZ_gQ6zwkusk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87" name="Shape 87"/>
        <p:cNvGrpSpPr/>
        <p:nvPr/>
      </p:nvGrpSpPr>
      <p:grpSpPr>
        <a:xfrm>
          <a:off x="0" y="0"/>
          <a:ext cx="0" cy="0"/>
          <a:chOff x="0" y="0"/>
          <a:chExt cx="0" cy="0"/>
        </a:xfrm>
      </p:grpSpPr>
      <p:sp>
        <p:nvSpPr>
          <p:cNvPr id="88" name="Google Shape;88;p1"/>
          <p:cNvSpPr txBox="1"/>
          <p:nvPr>
            <p:ph type="ctrTitle"/>
          </p:nvPr>
        </p:nvSpPr>
        <p:spPr>
          <a:xfrm>
            <a:off x="1524000" y="1484778"/>
            <a:ext cx="9144000" cy="233694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Arial"/>
              <a:buNone/>
            </a:pPr>
            <a:r>
              <a:rPr lang="en-US">
                <a:latin typeface="Arial"/>
                <a:ea typeface="Arial"/>
                <a:cs typeface="Arial"/>
                <a:sym typeface="Arial"/>
              </a:rPr>
              <a:t>2025 District AD Meetings</a:t>
            </a:r>
            <a:br>
              <a:rPr lang="en-US">
                <a:latin typeface="Arial"/>
                <a:ea typeface="Arial"/>
                <a:cs typeface="Arial"/>
                <a:sym typeface="Arial"/>
              </a:rPr>
            </a:br>
            <a:r>
              <a:rPr lang="en-US" sz="4800">
                <a:latin typeface="Arial"/>
                <a:ea typeface="Arial"/>
                <a:cs typeface="Arial"/>
                <a:sym typeface="Arial"/>
              </a:rPr>
              <a:t>Central</a:t>
            </a:r>
            <a:r>
              <a:rPr lang="en-US" sz="4800">
                <a:latin typeface="Arial"/>
                <a:ea typeface="Arial"/>
                <a:cs typeface="Arial"/>
                <a:sym typeface="Arial"/>
              </a:rPr>
              <a:t> District</a:t>
            </a:r>
            <a:br>
              <a:rPr lang="en-US" sz="4800">
                <a:latin typeface="Arial"/>
                <a:ea typeface="Arial"/>
                <a:cs typeface="Arial"/>
                <a:sym typeface="Arial"/>
              </a:rPr>
            </a:br>
            <a:r>
              <a:rPr lang="en-US" sz="4800">
                <a:latin typeface="Arial"/>
                <a:ea typeface="Arial"/>
                <a:cs typeface="Arial"/>
                <a:sym typeface="Arial"/>
              </a:rPr>
              <a:t>Ankeny, IA</a:t>
            </a:r>
            <a:endParaRPr sz="4900">
              <a:latin typeface="Arial"/>
              <a:ea typeface="Arial"/>
              <a:cs typeface="Arial"/>
              <a:sym typeface="Arial"/>
            </a:endParaRPr>
          </a:p>
        </p:txBody>
      </p:sp>
      <p:sp>
        <p:nvSpPr>
          <p:cNvPr id="89" name="Google Shape;89;p1"/>
          <p:cNvSpPr txBox="1"/>
          <p:nvPr>
            <p:ph idx="1" type="subTitle"/>
          </p:nvPr>
        </p:nvSpPr>
        <p:spPr>
          <a:xfrm>
            <a:off x="1524000" y="4025244"/>
            <a:ext cx="9144000" cy="2832755"/>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100000"/>
              <a:buNone/>
            </a:pPr>
            <a:r>
              <a:rPr b="1" lang="en-US" u="sng">
                <a:latin typeface="Arial"/>
                <a:ea typeface="Arial"/>
                <a:cs typeface="Arial"/>
                <a:sym typeface="Arial"/>
              </a:rPr>
              <a:t>IHSAA Staff</a:t>
            </a:r>
            <a:endParaRPr>
              <a:latin typeface="Arial"/>
              <a:ea typeface="Arial"/>
              <a:cs typeface="Arial"/>
              <a:sym typeface="Arial"/>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Tom Keating, Executive Director</a:t>
            </a:r>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Jared Chizek</a:t>
            </a:r>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Chad Elsberry</a:t>
            </a:r>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Tyler Lown</a:t>
            </a:r>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Todd Tharp</a:t>
            </a:r>
            <a:endParaRPr/>
          </a:p>
          <a:p>
            <a:pPr indent="0" lvl="0" marL="0" rtl="0" algn="ctr">
              <a:lnSpc>
                <a:spcPct val="90000"/>
              </a:lnSpc>
              <a:spcBef>
                <a:spcPts val="1000"/>
              </a:spcBef>
              <a:spcAft>
                <a:spcPts val="0"/>
              </a:spcAft>
              <a:buClr>
                <a:schemeClr val="dk1"/>
              </a:buClr>
              <a:buSzPct val="100000"/>
              <a:buNone/>
            </a:pPr>
            <a:r>
              <a:rPr lang="en-US">
                <a:latin typeface="Arial"/>
                <a:ea typeface="Arial"/>
                <a:cs typeface="Arial"/>
                <a:sym typeface="Arial"/>
              </a:rPr>
              <a:t>Andy Umthun</a:t>
            </a:r>
            <a:endParaRPr/>
          </a:p>
        </p:txBody>
      </p:sp>
      <p:sp>
        <p:nvSpPr>
          <p:cNvPr id="90" name="Google Shape;90;p1"/>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2000" u="none" cap="none" strike="noStrike">
                <a:solidFill>
                  <a:srgbClr val="1F3864"/>
                </a:solidFill>
                <a:latin typeface="Arial"/>
                <a:ea typeface="Arial"/>
                <a:cs typeface="Arial"/>
                <a:sym typeface="Arial"/>
              </a:rPr>
              <a:t>IOWA HIGH SCHOOL ATHLETIC ASSOCIATION</a:t>
            </a:r>
            <a:endParaRPr/>
          </a:p>
        </p:txBody>
      </p:sp>
      <p:pic>
        <p:nvPicPr>
          <p:cNvPr descr="Logo&#10;&#10;Description automatically generated" id="91" name="Google Shape;91;p1"/>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70" name="Shape 170"/>
        <p:cNvGrpSpPr/>
        <p:nvPr/>
      </p:nvGrpSpPr>
      <p:grpSpPr>
        <a:xfrm>
          <a:off x="0" y="0"/>
          <a:ext cx="0" cy="0"/>
          <a:chOff x="0" y="0"/>
          <a:chExt cx="0" cy="0"/>
        </a:xfrm>
      </p:grpSpPr>
      <p:sp>
        <p:nvSpPr>
          <p:cNvPr id="171" name="Google Shape;171;p10"/>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172" name="Google Shape;172;p10"/>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73" name="Google Shape;173;p10"/>
          <p:cNvSpPr txBox="1"/>
          <p:nvPr/>
        </p:nvSpPr>
        <p:spPr>
          <a:xfrm>
            <a:off x="4771437" y="2145771"/>
            <a:ext cx="2652889"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74" name="Google Shape;174;p10"/>
          <p:cNvSpPr txBox="1"/>
          <p:nvPr/>
        </p:nvSpPr>
        <p:spPr>
          <a:xfrm>
            <a:off x="8325556" y="2116138"/>
            <a:ext cx="2756370"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pic>
        <p:nvPicPr>
          <p:cNvPr descr="A screenshot of a video&#10;&#10;AI-generated content may be incorrect." id="175" name="Google Shape;175;p10"/>
          <p:cNvPicPr preferRelativeResize="0"/>
          <p:nvPr/>
        </p:nvPicPr>
        <p:blipFill rotWithShape="1">
          <a:blip r:embed="rId4">
            <a:alphaModFix/>
          </a:blip>
          <a:srcRect b="0" l="0" r="0" t="0"/>
          <a:stretch/>
        </p:blipFill>
        <p:spPr>
          <a:xfrm>
            <a:off x="2414587" y="1340984"/>
            <a:ext cx="7362825" cy="537346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79" name="Shape 179"/>
        <p:cNvGrpSpPr/>
        <p:nvPr/>
      </p:nvGrpSpPr>
      <p:grpSpPr>
        <a:xfrm>
          <a:off x="0" y="0"/>
          <a:ext cx="0" cy="0"/>
          <a:chOff x="0" y="0"/>
          <a:chExt cx="0" cy="0"/>
        </a:xfrm>
      </p:grpSpPr>
      <p:sp>
        <p:nvSpPr>
          <p:cNvPr id="180" name="Google Shape;180;p11"/>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rPr b="1" i="0" lang="en-US" sz="1800" u="none" cap="none" strike="noStrike">
                <a:solidFill>
                  <a:srgbClr val="1F3864"/>
                </a:solidFill>
                <a:latin typeface="Arial"/>
                <a:ea typeface="Arial"/>
                <a:cs typeface="Arial"/>
                <a:sym typeface="Arial"/>
              </a:rPr>
              <a:t>Tennis Updates</a:t>
            </a:r>
            <a:endParaRPr/>
          </a:p>
        </p:txBody>
      </p:sp>
      <p:pic>
        <p:nvPicPr>
          <p:cNvPr descr="Logo&#10;&#10;Description automatically generated" id="181" name="Google Shape;181;p11"/>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82" name="Google Shape;182;p11"/>
          <p:cNvSpPr txBox="1"/>
          <p:nvPr>
            <p:ph idx="1" type="subTitle"/>
          </p:nvPr>
        </p:nvSpPr>
        <p:spPr>
          <a:xfrm>
            <a:off x="832803" y="2024063"/>
            <a:ext cx="10565509" cy="4832004"/>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0"/>
              </a:spcBef>
              <a:spcAft>
                <a:spcPts val="0"/>
              </a:spcAft>
              <a:buClr>
                <a:schemeClr val="dk1"/>
              </a:buClr>
              <a:buSzPts val="1800"/>
              <a:buFont typeface="Arial"/>
              <a:buChar char="•"/>
            </a:pPr>
            <a:r>
              <a:rPr b="1" lang="en-US" sz="1800">
                <a:latin typeface="Arial"/>
                <a:ea typeface="Arial"/>
                <a:cs typeface="Arial"/>
                <a:sym typeface="Arial"/>
              </a:rPr>
              <a:t>Substate Team Tennis</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Now only top 32 teams from each class will participate in the substate team tennis tournament</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Top 32 will be identified by a combination of coaches’ rankings poll, UTR, and overall record/strength of schedule as metrics.</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One day: 4-team bracket @ 8 sites for each class </a:t>
            </a:r>
            <a:endParaRPr/>
          </a:p>
          <a:p>
            <a:pPr indent="0" lvl="1" marL="457200" rtl="0" algn="l">
              <a:lnSpc>
                <a:spcPct val="90000"/>
              </a:lnSpc>
              <a:spcBef>
                <a:spcPts val="500"/>
              </a:spcBef>
              <a:spcAft>
                <a:spcPts val="0"/>
              </a:spcAft>
              <a:buClr>
                <a:schemeClr val="dk1"/>
              </a:buClr>
              <a:buSzPts val="800"/>
              <a:buNone/>
            </a:pPr>
            <a:r>
              <a:t/>
            </a:r>
            <a:endParaRPr sz="800">
              <a:latin typeface="Arial"/>
              <a:ea typeface="Arial"/>
              <a:cs typeface="Arial"/>
              <a:sym typeface="Arial"/>
            </a:endParaRPr>
          </a:p>
          <a:p>
            <a:pPr indent="-285750" lvl="0" marL="285750" rtl="0" algn="l">
              <a:lnSpc>
                <a:spcPct val="90000"/>
              </a:lnSpc>
              <a:spcBef>
                <a:spcPts val="1000"/>
              </a:spcBef>
              <a:spcAft>
                <a:spcPts val="0"/>
              </a:spcAft>
              <a:buClr>
                <a:schemeClr val="dk1"/>
              </a:buClr>
              <a:buSzPts val="1800"/>
              <a:buFont typeface="Arial"/>
              <a:buChar char="•"/>
            </a:pPr>
            <a:r>
              <a:rPr b="1" lang="en-US" sz="1800">
                <a:latin typeface="Arial"/>
                <a:ea typeface="Arial"/>
                <a:cs typeface="Arial"/>
                <a:sym typeface="Arial"/>
              </a:rPr>
              <a:t>Substate &amp; State Team Tennis Format</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Both Substate &amp; State Team Tennis Tournaments will begin with doubles, followed by singles</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Still first team to 5</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Based on time, facilities, participation numbers, etc., format and scoring will still be local control during the regular season. </a:t>
            </a:r>
            <a:endParaRPr/>
          </a:p>
          <a:p>
            <a:pPr indent="0" lvl="1" marL="457200" rtl="0" algn="l">
              <a:lnSpc>
                <a:spcPct val="90000"/>
              </a:lnSpc>
              <a:spcBef>
                <a:spcPts val="500"/>
              </a:spcBef>
              <a:spcAft>
                <a:spcPts val="0"/>
              </a:spcAft>
              <a:buClr>
                <a:schemeClr val="dk1"/>
              </a:buClr>
              <a:buSzPts val="800"/>
              <a:buNone/>
            </a:pPr>
            <a:r>
              <a:t/>
            </a:r>
            <a:endParaRPr b="1" sz="800">
              <a:latin typeface="Arial"/>
              <a:ea typeface="Arial"/>
              <a:cs typeface="Arial"/>
              <a:sym typeface="Arial"/>
            </a:endParaRPr>
          </a:p>
          <a:p>
            <a:pPr indent="-285750" lvl="0" marL="285750" rtl="0" algn="l">
              <a:lnSpc>
                <a:spcPct val="90000"/>
              </a:lnSpc>
              <a:spcBef>
                <a:spcPts val="1000"/>
              </a:spcBef>
              <a:spcAft>
                <a:spcPts val="0"/>
              </a:spcAft>
              <a:buClr>
                <a:schemeClr val="dk1"/>
              </a:buClr>
              <a:buSzPts val="1800"/>
              <a:buFont typeface="Arial"/>
              <a:buChar char="•"/>
            </a:pPr>
            <a:r>
              <a:rPr b="1" lang="en-US" sz="1800">
                <a:latin typeface="Arial"/>
                <a:ea typeface="Arial"/>
                <a:cs typeface="Arial"/>
                <a:sym typeface="Arial"/>
              </a:rPr>
              <a:t>Postseason Dates</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District Singles &amp; Doubles – Saturday, May 16 (week 45 of NFHS calendar)</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Substate Team Tennis – Wednesday, May 20 (week 46 of NFHS calendar)</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State Singles &amp; Doubles – May 27-28</a:t>
            </a:r>
            <a:endParaRPr/>
          </a:p>
          <a:p>
            <a:pPr indent="-285750" lvl="1" marL="742950" rtl="0" algn="l">
              <a:lnSpc>
                <a:spcPct val="90000"/>
              </a:lnSpc>
              <a:spcBef>
                <a:spcPts val="500"/>
              </a:spcBef>
              <a:spcAft>
                <a:spcPts val="0"/>
              </a:spcAft>
              <a:buClr>
                <a:schemeClr val="dk1"/>
              </a:buClr>
              <a:buSzPts val="1600"/>
              <a:buFont typeface="Arial"/>
              <a:buChar char="•"/>
            </a:pPr>
            <a:r>
              <a:rPr lang="en-US" sz="1600">
                <a:latin typeface="Arial"/>
                <a:ea typeface="Arial"/>
                <a:cs typeface="Arial"/>
                <a:sym typeface="Arial"/>
              </a:rPr>
              <a:t>State Team Tennis – June 3-4</a:t>
            </a:r>
            <a:endParaRPr/>
          </a:p>
          <a:p>
            <a:pPr indent="-196850" lvl="1" marL="742950" rtl="0" algn="l">
              <a:lnSpc>
                <a:spcPct val="90000"/>
              </a:lnSpc>
              <a:spcBef>
                <a:spcPts val="500"/>
              </a:spcBef>
              <a:spcAft>
                <a:spcPts val="0"/>
              </a:spcAft>
              <a:buClr>
                <a:schemeClr val="dk1"/>
              </a:buClr>
              <a:buSzPts val="1400"/>
              <a:buFont typeface="Arial"/>
              <a:buNone/>
            </a:pPr>
            <a:r>
              <a:t/>
            </a:r>
            <a:endParaRPr sz="1400">
              <a:latin typeface="Arial"/>
              <a:ea typeface="Arial"/>
              <a:cs typeface="Arial"/>
              <a:sym typeface="Arial"/>
            </a:endParaRPr>
          </a:p>
          <a:p>
            <a:pPr indent="-171450" lvl="0" marL="285750" rtl="0" algn="l">
              <a:lnSpc>
                <a:spcPct val="90000"/>
              </a:lnSpc>
              <a:spcBef>
                <a:spcPts val="1000"/>
              </a:spcBef>
              <a:spcAft>
                <a:spcPts val="0"/>
              </a:spcAft>
              <a:buClr>
                <a:schemeClr val="dk1"/>
              </a:buClr>
              <a:buSzPts val="1800"/>
              <a:buFont typeface="Arial"/>
              <a:buNone/>
            </a:pPr>
            <a:r>
              <a:t/>
            </a:r>
            <a:endParaRPr b="1" sz="1800"/>
          </a:p>
          <a:p>
            <a:pPr indent="0" lvl="0" marL="0" rtl="0" algn="ctr">
              <a:lnSpc>
                <a:spcPct val="90000"/>
              </a:lnSpc>
              <a:spcBef>
                <a:spcPts val="1000"/>
              </a:spcBef>
              <a:spcAft>
                <a:spcPts val="0"/>
              </a:spcAft>
              <a:buClr>
                <a:schemeClr val="dk1"/>
              </a:buClr>
              <a:buSzPts val="1800"/>
              <a:buNone/>
            </a:pPr>
            <a:r>
              <a:t/>
            </a:r>
            <a:endParaRPr sz="1800"/>
          </a:p>
          <a:p>
            <a:pPr indent="0" lvl="0" marL="0" rtl="0" algn="ctr">
              <a:lnSpc>
                <a:spcPct val="90000"/>
              </a:lnSpc>
              <a:spcBef>
                <a:spcPts val="1000"/>
              </a:spcBef>
              <a:spcAft>
                <a:spcPts val="0"/>
              </a:spcAft>
              <a:buClr>
                <a:schemeClr val="dk1"/>
              </a:buClr>
              <a:buSzPts val="1800"/>
              <a:buNone/>
            </a:pPr>
            <a:r>
              <a:t/>
            </a:r>
            <a:endParaRPr sz="1800"/>
          </a:p>
          <a:p>
            <a:pPr indent="0" lvl="0" marL="0" rtl="0" algn="ctr">
              <a:lnSpc>
                <a:spcPct val="90000"/>
              </a:lnSpc>
              <a:spcBef>
                <a:spcPts val="1000"/>
              </a:spcBef>
              <a:spcAft>
                <a:spcPts val="0"/>
              </a:spcAft>
              <a:buClr>
                <a:schemeClr val="dk1"/>
              </a:buClr>
              <a:buSzPts val="1800"/>
              <a:buNone/>
            </a:pPr>
            <a:r>
              <a:t/>
            </a:r>
            <a:endParaRPr sz="1800"/>
          </a:p>
        </p:txBody>
      </p:sp>
      <p:sp>
        <p:nvSpPr>
          <p:cNvPr id="183" name="Google Shape;183;p11"/>
          <p:cNvSpPr txBox="1"/>
          <p:nvPr>
            <p:ph type="ctrTitle"/>
          </p:nvPr>
        </p:nvSpPr>
        <p:spPr>
          <a:xfrm>
            <a:off x="1783976" y="1122363"/>
            <a:ext cx="8884024" cy="75106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Arial"/>
              <a:buNone/>
            </a:pPr>
            <a:r>
              <a:rPr lang="en-US" sz="3600">
                <a:latin typeface="Arial"/>
                <a:ea typeface="Arial"/>
                <a:cs typeface="Arial"/>
                <a:sym typeface="Arial"/>
              </a:rPr>
              <a:t>2026 Tennis Season Highlights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88" name="Shape 188"/>
        <p:cNvGrpSpPr/>
        <p:nvPr/>
      </p:nvGrpSpPr>
      <p:grpSpPr>
        <a:xfrm>
          <a:off x="0" y="0"/>
          <a:ext cx="0" cy="0"/>
          <a:chOff x="0" y="0"/>
          <a:chExt cx="0" cy="0"/>
        </a:xfrm>
      </p:grpSpPr>
      <p:sp>
        <p:nvSpPr>
          <p:cNvPr id="189" name="Google Shape;189;p12"/>
          <p:cNvSpPr txBox="1"/>
          <p:nvPr>
            <p:ph type="ctrTitle"/>
          </p:nvPr>
        </p:nvSpPr>
        <p:spPr>
          <a:xfrm>
            <a:off x="1524000" y="1122363"/>
            <a:ext cx="9144000" cy="8918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rial"/>
              <a:buNone/>
            </a:pPr>
            <a:r>
              <a:rPr b="1" lang="en-US" sz="4000">
                <a:latin typeface="Arial"/>
                <a:ea typeface="Arial"/>
                <a:cs typeface="Arial"/>
                <a:sym typeface="Arial"/>
              </a:rPr>
              <a:t>2025-2026 Baseball</a:t>
            </a:r>
            <a:endParaRPr/>
          </a:p>
        </p:txBody>
      </p:sp>
      <p:sp>
        <p:nvSpPr>
          <p:cNvPr id="190" name="Google Shape;190;p12"/>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191" name="Google Shape;191;p12"/>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92" name="Google Shape;192;p12"/>
          <p:cNvSpPr txBox="1"/>
          <p:nvPr/>
        </p:nvSpPr>
        <p:spPr>
          <a:xfrm>
            <a:off x="8325556" y="2116138"/>
            <a:ext cx="2756370"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93" name="Google Shape;193;p12"/>
          <p:cNvSpPr txBox="1"/>
          <p:nvPr>
            <p:ph idx="1" type="subTitle"/>
          </p:nvPr>
        </p:nvSpPr>
        <p:spPr>
          <a:xfrm>
            <a:off x="1028241" y="2142304"/>
            <a:ext cx="10603734" cy="435489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C00000"/>
              </a:buClr>
              <a:buSzPts val="2400"/>
              <a:buNone/>
            </a:pPr>
            <a:r>
              <a:rPr lang="en-US">
                <a:solidFill>
                  <a:srgbClr val="C00000"/>
                </a:solidFill>
                <a:latin typeface="Arial"/>
                <a:ea typeface="Arial"/>
                <a:cs typeface="Arial"/>
                <a:sym typeface="Arial"/>
              </a:rPr>
              <a:t>Postseason Dates: </a:t>
            </a:r>
            <a:endParaRPr>
              <a:solidFill>
                <a:srgbClr val="000000"/>
              </a:solidFill>
              <a:latin typeface="Arial"/>
              <a:ea typeface="Arial"/>
              <a:cs typeface="Arial"/>
              <a:sym typeface="Arial"/>
            </a:endParaRPr>
          </a:p>
          <a:p>
            <a:pPr indent="0" lvl="0" marL="0" rtl="0" algn="l">
              <a:lnSpc>
                <a:spcPct val="90000"/>
              </a:lnSpc>
              <a:spcBef>
                <a:spcPts val="1600"/>
              </a:spcBef>
              <a:spcAft>
                <a:spcPts val="0"/>
              </a:spcAft>
              <a:buClr>
                <a:schemeClr val="dk1"/>
              </a:buClr>
              <a:buSzPts val="2400"/>
              <a:buNone/>
            </a:pPr>
            <a:r>
              <a:rPr lang="en-US">
                <a:latin typeface="Arial"/>
                <a:ea typeface="Arial"/>
                <a:cs typeface="Arial"/>
                <a:sym typeface="Arial"/>
              </a:rPr>
              <a:t>Class 1A/2A: July 3,7,11,14</a:t>
            </a:r>
            <a:endParaRPr>
              <a:latin typeface="Calibri"/>
              <a:ea typeface="Calibri"/>
              <a:cs typeface="Calibri"/>
              <a:sym typeface="Calibri"/>
            </a:endParaRPr>
          </a:p>
          <a:p>
            <a:pPr indent="0" lvl="0" marL="0" rtl="0" algn="l">
              <a:lnSpc>
                <a:spcPct val="90000"/>
              </a:lnSpc>
              <a:spcBef>
                <a:spcPts val="1000"/>
              </a:spcBef>
              <a:spcAft>
                <a:spcPts val="0"/>
              </a:spcAft>
              <a:buClr>
                <a:schemeClr val="dk1"/>
              </a:buClr>
              <a:buSzPts val="2400"/>
              <a:buNone/>
            </a:pPr>
            <a:r>
              <a:rPr lang="en-US">
                <a:latin typeface="Arial"/>
                <a:ea typeface="Arial"/>
                <a:cs typeface="Arial"/>
                <a:sym typeface="Arial"/>
              </a:rPr>
              <a:t>Class 3A/4A July 10,13,15</a:t>
            </a:r>
            <a:endParaRPr/>
          </a:p>
          <a:p>
            <a:pPr indent="0" lvl="0" marL="0" rtl="0" algn="l">
              <a:lnSpc>
                <a:spcPct val="90000"/>
              </a:lnSpc>
              <a:spcBef>
                <a:spcPts val="1000"/>
              </a:spcBef>
              <a:spcAft>
                <a:spcPts val="0"/>
              </a:spcAft>
              <a:buClr>
                <a:schemeClr val="dk1"/>
              </a:buClr>
              <a:buSzPts val="2400"/>
              <a:buNone/>
            </a:pPr>
            <a:r>
              <a:t/>
            </a:r>
            <a:endParaRPr>
              <a:solidFill>
                <a:srgbClr val="000000"/>
              </a:solidFill>
              <a:latin typeface="Arial"/>
              <a:ea typeface="Arial"/>
              <a:cs typeface="Arial"/>
              <a:sym typeface="Arial"/>
            </a:endParaRPr>
          </a:p>
          <a:p>
            <a:pPr indent="0" lvl="0" marL="0" rtl="0" algn="l">
              <a:lnSpc>
                <a:spcPct val="90000"/>
              </a:lnSpc>
              <a:spcBef>
                <a:spcPts val="1000"/>
              </a:spcBef>
              <a:spcAft>
                <a:spcPts val="0"/>
              </a:spcAft>
              <a:buClr>
                <a:srgbClr val="000000"/>
              </a:buClr>
              <a:buSzPts val="2400"/>
              <a:buNone/>
            </a:pPr>
            <a:r>
              <a:rPr lang="en-US">
                <a:solidFill>
                  <a:srgbClr val="000000"/>
                </a:solidFill>
                <a:latin typeface="Arial"/>
                <a:ea typeface="Arial"/>
                <a:cs typeface="Arial"/>
                <a:sym typeface="Arial"/>
              </a:rPr>
              <a:t>State Baseball: July 20-24</a:t>
            </a:r>
            <a:endParaRPr/>
          </a:p>
          <a:p>
            <a:pPr indent="0" lvl="0" marL="0" rtl="0" algn="l">
              <a:lnSpc>
                <a:spcPct val="90000"/>
              </a:lnSpc>
              <a:spcBef>
                <a:spcPts val="1000"/>
              </a:spcBef>
              <a:spcAft>
                <a:spcPts val="0"/>
              </a:spcAft>
              <a:buClr>
                <a:srgbClr val="000000"/>
              </a:buClr>
              <a:buSzPts val="2400"/>
              <a:buNone/>
            </a:pPr>
            <a:r>
              <a:rPr lang="en-US">
                <a:solidFill>
                  <a:srgbClr val="000000"/>
                </a:solidFill>
                <a:latin typeface="Arial"/>
                <a:ea typeface="Arial"/>
                <a:cs typeface="Arial"/>
                <a:sym typeface="Arial"/>
              </a:rPr>
              <a:t>Class 3A/4A -Cedar Rapids </a:t>
            </a:r>
            <a:endParaRPr/>
          </a:p>
          <a:p>
            <a:pPr indent="0" lvl="0" marL="0" rtl="0" algn="l">
              <a:lnSpc>
                <a:spcPct val="90000"/>
              </a:lnSpc>
              <a:spcBef>
                <a:spcPts val="1000"/>
              </a:spcBef>
              <a:spcAft>
                <a:spcPts val="0"/>
              </a:spcAft>
              <a:buClr>
                <a:srgbClr val="000000"/>
              </a:buClr>
              <a:buSzPts val="2400"/>
              <a:buNone/>
            </a:pPr>
            <a:r>
              <a:rPr lang="en-US">
                <a:solidFill>
                  <a:srgbClr val="000000"/>
                </a:solidFill>
                <a:latin typeface="Arial"/>
                <a:ea typeface="Arial"/>
                <a:cs typeface="Arial"/>
                <a:sym typeface="Arial"/>
              </a:rPr>
              <a:t>Class 1A/2A- Carroll</a:t>
            </a:r>
            <a:endParaRPr/>
          </a:p>
          <a:p>
            <a:pPr indent="0" lvl="0" marL="0" rtl="0" algn="l">
              <a:lnSpc>
                <a:spcPct val="100000"/>
              </a:lnSpc>
              <a:spcBef>
                <a:spcPts val="600"/>
              </a:spcBef>
              <a:spcAft>
                <a:spcPts val="0"/>
              </a:spcAft>
              <a:buClr>
                <a:srgbClr val="000000"/>
              </a:buClr>
              <a:buSzPts val="1600"/>
              <a:buNone/>
            </a:pPr>
            <a:r>
              <a:rPr lang="en-US" sz="1600">
                <a:solidFill>
                  <a:srgbClr val="000000"/>
                </a:solidFill>
                <a:latin typeface="Arial"/>
                <a:ea typeface="Arial"/>
                <a:cs typeface="Arial"/>
                <a:sym typeface="Arial"/>
              </a:rPr>
              <a:t>*Sites locked in through 2028 Season*</a:t>
            </a:r>
            <a:endParaRPr/>
          </a:p>
          <a:p>
            <a:pPr indent="0" lvl="0" marL="0" rtl="0" algn="l">
              <a:lnSpc>
                <a:spcPct val="100000"/>
              </a:lnSpc>
              <a:spcBef>
                <a:spcPts val="1200"/>
              </a:spcBef>
              <a:spcAft>
                <a:spcPts val="0"/>
              </a:spcAft>
              <a:buClr>
                <a:schemeClr val="dk1"/>
              </a:buClr>
              <a:buSzPts val="2400"/>
              <a:buNone/>
            </a:pPr>
            <a:r>
              <a:t/>
            </a:r>
            <a:endParaRPr>
              <a:solidFill>
                <a:srgbClr val="000000"/>
              </a:solidFill>
              <a:latin typeface="Arial"/>
              <a:ea typeface="Arial"/>
              <a:cs typeface="Arial"/>
              <a:sym typeface="Arial"/>
            </a:endParaRPr>
          </a:p>
          <a:p>
            <a:pPr indent="-215900" lvl="1" marL="800100" rtl="0" algn="l">
              <a:lnSpc>
                <a:spcPct val="100000"/>
              </a:lnSpc>
              <a:spcBef>
                <a:spcPts val="1200"/>
              </a:spcBef>
              <a:spcAft>
                <a:spcPts val="0"/>
              </a:spcAft>
              <a:buClr>
                <a:schemeClr val="dk1"/>
              </a:buClr>
              <a:buSzPts val="2000"/>
              <a:buFont typeface="Arial"/>
              <a:buNone/>
            </a:pPr>
            <a:r>
              <a:t/>
            </a:r>
            <a:endParaRPr>
              <a:solidFill>
                <a:srgbClr val="C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98" name="Shape 198"/>
        <p:cNvGrpSpPr/>
        <p:nvPr/>
      </p:nvGrpSpPr>
      <p:grpSpPr>
        <a:xfrm>
          <a:off x="0" y="0"/>
          <a:ext cx="0" cy="0"/>
          <a:chOff x="0" y="0"/>
          <a:chExt cx="0" cy="0"/>
        </a:xfrm>
      </p:grpSpPr>
      <p:sp>
        <p:nvSpPr>
          <p:cNvPr id="199" name="Google Shape;199;p13"/>
          <p:cNvSpPr txBox="1"/>
          <p:nvPr>
            <p:ph type="ctrTitle"/>
          </p:nvPr>
        </p:nvSpPr>
        <p:spPr>
          <a:xfrm>
            <a:off x="1524000" y="1122363"/>
            <a:ext cx="9144000" cy="8918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rial"/>
              <a:buNone/>
            </a:pPr>
            <a:r>
              <a:rPr b="1" lang="en-US" sz="4000">
                <a:latin typeface="Arial"/>
                <a:ea typeface="Arial"/>
                <a:cs typeface="Arial"/>
                <a:sym typeface="Arial"/>
              </a:rPr>
              <a:t>Conference AD Meetings Tour</a:t>
            </a:r>
            <a:endParaRPr/>
          </a:p>
        </p:txBody>
      </p:sp>
      <p:sp>
        <p:nvSpPr>
          <p:cNvPr id="200" name="Google Shape;200;p13"/>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201" name="Google Shape;201;p13"/>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202" name="Google Shape;202;p13"/>
          <p:cNvSpPr txBox="1"/>
          <p:nvPr/>
        </p:nvSpPr>
        <p:spPr>
          <a:xfrm>
            <a:off x="4771437" y="2145771"/>
            <a:ext cx="2652889"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203" name="Google Shape;203;p13"/>
          <p:cNvSpPr txBox="1"/>
          <p:nvPr/>
        </p:nvSpPr>
        <p:spPr>
          <a:xfrm>
            <a:off x="8325556" y="2116138"/>
            <a:ext cx="2756370"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204" name="Google Shape;204;p13"/>
          <p:cNvSpPr txBox="1"/>
          <p:nvPr>
            <p:ph idx="1" type="subTitle"/>
          </p:nvPr>
        </p:nvSpPr>
        <p:spPr>
          <a:xfrm>
            <a:off x="1028241" y="2142304"/>
            <a:ext cx="10603734" cy="435489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C00000"/>
              </a:buClr>
              <a:buSzPts val="2400"/>
              <a:buNone/>
            </a:pPr>
            <a:r>
              <a:rPr lang="en-US">
                <a:solidFill>
                  <a:srgbClr val="C00000"/>
                </a:solidFill>
                <a:latin typeface="Arial"/>
                <a:ea typeface="Arial"/>
                <a:cs typeface="Arial"/>
                <a:sym typeface="Arial"/>
              </a:rPr>
              <a:t>Why?</a:t>
            </a:r>
            <a:endParaRPr>
              <a:latin typeface="Arial"/>
              <a:ea typeface="Arial"/>
              <a:cs typeface="Arial"/>
              <a:sym typeface="Arial"/>
            </a:endParaRPr>
          </a:p>
          <a:p>
            <a:pPr indent="-342900" lvl="0" marL="342900" rtl="0" algn="l">
              <a:lnSpc>
                <a:spcPct val="100000"/>
              </a:lnSpc>
              <a:spcBef>
                <a:spcPts val="1200"/>
              </a:spcBef>
              <a:spcAft>
                <a:spcPts val="0"/>
              </a:spcAft>
              <a:buClr>
                <a:schemeClr val="dk1"/>
              </a:buClr>
              <a:buSzPts val="2400"/>
              <a:buFont typeface="Arial"/>
              <a:buChar char="•"/>
            </a:pPr>
            <a:r>
              <a:rPr lang="en-US">
                <a:latin typeface="Arial"/>
                <a:ea typeface="Arial"/>
                <a:cs typeface="Arial"/>
                <a:sym typeface="Arial"/>
              </a:rPr>
              <a:t>Opportunity to listen and gain feedback</a:t>
            </a:r>
            <a:endParaRPr/>
          </a:p>
          <a:p>
            <a:pPr indent="-342900" lvl="0" marL="342900" rtl="0" algn="l">
              <a:lnSpc>
                <a:spcPct val="100000"/>
              </a:lnSpc>
              <a:spcBef>
                <a:spcPts val="1200"/>
              </a:spcBef>
              <a:spcAft>
                <a:spcPts val="0"/>
              </a:spcAft>
              <a:buClr>
                <a:srgbClr val="000000"/>
              </a:buClr>
              <a:buSzPts val="2400"/>
              <a:buFont typeface="Arial"/>
              <a:buChar char="•"/>
            </a:pPr>
            <a:r>
              <a:rPr lang="en-US">
                <a:solidFill>
                  <a:srgbClr val="000000"/>
                </a:solidFill>
                <a:latin typeface="Arial"/>
                <a:ea typeface="Arial"/>
                <a:cs typeface="Arial"/>
                <a:sym typeface="Arial"/>
              </a:rPr>
              <a:t>Looking for themes</a:t>
            </a:r>
            <a:endParaRPr/>
          </a:p>
          <a:p>
            <a:pPr indent="-342900" lvl="0" marL="342900" rtl="0" algn="l">
              <a:lnSpc>
                <a:spcPct val="100000"/>
              </a:lnSpc>
              <a:spcBef>
                <a:spcPts val="1200"/>
              </a:spcBef>
              <a:spcAft>
                <a:spcPts val="0"/>
              </a:spcAft>
              <a:buClr>
                <a:srgbClr val="000000"/>
              </a:buClr>
              <a:buSzPts val="2400"/>
              <a:buFont typeface="Arial"/>
              <a:buChar char="•"/>
            </a:pPr>
            <a:r>
              <a:rPr lang="en-US">
                <a:solidFill>
                  <a:srgbClr val="000000"/>
                </a:solidFill>
                <a:latin typeface="Arial"/>
                <a:ea typeface="Arial"/>
                <a:cs typeface="Arial"/>
                <a:sym typeface="Arial"/>
              </a:rPr>
              <a:t>Proactive </a:t>
            </a:r>
            <a:endParaRPr/>
          </a:p>
          <a:p>
            <a:pPr indent="0" lvl="0" marL="0" rtl="0" algn="l">
              <a:lnSpc>
                <a:spcPct val="100000"/>
              </a:lnSpc>
              <a:spcBef>
                <a:spcPts val="1200"/>
              </a:spcBef>
              <a:spcAft>
                <a:spcPts val="0"/>
              </a:spcAft>
              <a:buClr>
                <a:srgbClr val="000000"/>
              </a:buClr>
              <a:buSzPts val="2400"/>
              <a:buNone/>
            </a:pPr>
            <a:r>
              <a:rPr lang="en-US">
                <a:solidFill>
                  <a:srgbClr val="000000"/>
                </a:solidFill>
                <a:latin typeface="Arial"/>
                <a:ea typeface="Arial"/>
                <a:cs typeface="Arial"/>
                <a:sym typeface="Arial"/>
              </a:rPr>
              <a:t>We will share what we heard at State AD Convention</a:t>
            </a:r>
            <a:endParaRPr/>
          </a:p>
          <a:p>
            <a:pPr indent="-215900" lvl="1" marL="800100" rtl="0" algn="l">
              <a:lnSpc>
                <a:spcPct val="100000"/>
              </a:lnSpc>
              <a:spcBef>
                <a:spcPts val="1200"/>
              </a:spcBef>
              <a:spcAft>
                <a:spcPts val="0"/>
              </a:spcAft>
              <a:buClr>
                <a:schemeClr val="dk1"/>
              </a:buClr>
              <a:buSzPts val="2000"/>
              <a:buFont typeface="Arial"/>
              <a:buNone/>
            </a:pPr>
            <a:r>
              <a:t/>
            </a:r>
            <a:endParaRPr>
              <a:solidFill>
                <a:srgbClr val="C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208" name="Shape 208"/>
        <p:cNvGrpSpPr/>
        <p:nvPr/>
      </p:nvGrpSpPr>
      <p:grpSpPr>
        <a:xfrm>
          <a:off x="0" y="0"/>
          <a:ext cx="0" cy="0"/>
          <a:chOff x="0" y="0"/>
          <a:chExt cx="0" cy="0"/>
        </a:xfrm>
      </p:grpSpPr>
      <p:sp>
        <p:nvSpPr>
          <p:cNvPr id="209" name="Google Shape;209;p14"/>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24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210" name="Google Shape;210;p14"/>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211" name="Google Shape;211;p14"/>
          <p:cNvSpPr txBox="1"/>
          <p:nvPr/>
        </p:nvSpPr>
        <p:spPr>
          <a:xfrm>
            <a:off x="1989056" y="1263192"/>
            <a:ext cx="91998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chemeClr val="dk1"/>
                </a:solidFill>
                <a:latin typeface="Arial"/>
                <a:ea typeface="Arial"/>
                <a:cs typeface="Arial"/>
                <a:sym typeface="Arial"/>
              </a:rPr>
              <a:t>Legislation</a:t>
            </a:r>
            <a:endParaRPr b="0" i="0" sz="1800" u="none" cap="none" strike="noStrike">
              <a:solidFill>
                <a:schemeClr val="dk1"/>
              </a:solidFill>
              <a:latin typeface="Calibri"/>
              <a:ea typeface="Calibri"/>
              <a:cs typeface="Calibri"/>
              <a:sym typeface="Calibri"/>
            </a:endParaRPr>
          </a:p>
        </p:txBody>
      </p:sp>
      <p:sp>
        <p:nvSpPr>
          <p:cNvPr id="212" name="Google Shape;212;p14"/>
          <p:cNvSpPr txBox="1"/>
          <p:nvPr/>
        </p:nvSpPr>
        <p:spPr>
          <a:xfrm>
            <a:off x="179109" y="2130458"/>
            <a:ext cx="11821213" cy="400109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HF189</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Junior High</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Out of State</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Fees</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.25 count on Co-ops</a:t>
            </a:r>
            <a:endParaRPr/>
          </a:p>
          <a:p>
            <a:pPr indent="-342900" lvl="0" marL="342900" marR="0" rtl="0" algn="l">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HF783</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Committee</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Fast-Track vs. Full Review</a:t>
            </a:r>
            <a:endParaRPr/>
          </a:p>
          <a:p>
            <a:pPr indent="-342900" lvl="1" marL="800100" marR="0" rtl="0" algn="l">
              <a:spcBef>
                <a:spcPts val="120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Timing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216" name="Shape 216"/>
        <p:cNvGrpSpPr/>
        <p:nvPr/>
      </p:nvGrpSpPr>
      <p:grpSpPr>
        <a:xfrm>
          <a:off x="0" y="0"/>
          <a:ext cx="0" cy="0"/>
          <a:chOff x="0" y="0"/>
          <a:chExt cx="0" cy="0"/>
        </a:xfrm>
      </p:grpSpPr>
      <p:sp>
        <p:nvSpPr>
          <p:cNvPr id="217" name="Google Shape;217;p15"/>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24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218" name="Google Shape;218;p15"/>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219" name="Google Shape;219;p15"/>
          <p:cNvSpPr txBox="1"/>
          <p:nvPr/>
        </p:nvSpPr>
        <p:spPr>
          <a:xfrm>
            <a:off x="1989056" y="1263192"/>
            <a:ext cx="91998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chemeClr val="dk1"/>
                </a:solidFill>
                <a:latin typeface="Arial"/>
                <a:ea typeface="Arial"/>
                <a:cs typeface="Arial"/>
                <a:sym typeface="Arial"/>
              </a:rPr>
              <a:t>IHSAA Achieve Foundation</a:t>
            </a:r>
            <a:endParaRPr/>
          </a:p>
        </p:txBody>
      </p:sp>
      <p:sp>
        <p:nvSpPr>
          <p:cNvPr id="220" name="Google Shape;220;p15"/>
          <p:cNvSpPr txBox="1"/>
          <p:nvPr/>
        </p:nvSpPr>
        <p:spPr>
          <a:xfrm>
            <a:off x="179109" y="2130458"/>
            <a:ext cx="11821213" cy="527836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C00000"/>
              </a:buClr>
              <a:buSzPts val="2400"/>
              <a:buFont typeface="Arial"/>
              <a:buChar char="•"/>
            </a:pPr>
            <a:r>
              <a:rPr b="0" i="0" lang="en-US" sz="2400" u="none" cap="none" strike="noStrike">
                <a:solidFill>
                  <a:srgbClr val="C00000"/>
                </a:solidFill>
                <a:latin typeface="Arial"/>
                <a:ea typeface="Arial"/>
                <a:cs typeface="Arial"/>
                <a:sym typeface="Arial"/>
              </a:rPr>
              <a:t>Why?</a:t>
            </a:r>
            <a:endParaRPr/>
          </a:p>
          <a:p>
            <a:pPr indent="-342900" lvl="0" marL="342900" marR="0" rtl="0" algn="l">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Vision is to support:</a:t>
            </a:r>
            <a:endParaRPr/>
          </a:p>
          <a:p>
            <a:pPr indent="-342900" lvl="1" marL="800100" marR="0" rtl="0" algn="l">
              <a:spcBef>
                <a:spcPts val="1200"/>
              </a:spcBef>
              <a:spcAft>
                <a:spcPts val="0"/>
              </a:spcAft>
              <a:buClr>
                <a:srgbClr val="C00000"/>
              </a:buClr>
              <a:buSzPts val="2400"/>
              <a:buFont typeface="Arial"/>
              <a:buChar char="•"/>
            </a:pPr>
            <a:r>
              <a:rPr b="0" i="0" lang="en-US" sz="2400" u="none" cap="none" strike="noStrike">
                <a:solidFill>
                  <a:srgbClr val="C00000"/>
                </a:solidFill>
                <a:latin typeface="Arial"/>
                <a:ea typeface="Arial"/>
                <a:cs typeface="Arial"/>
                <a:sym typeface="Arial"/>
              </a:rPr>
              <a:t>IHSAA Education/Leadership Initiatives</a:t>
            </a:r>
            <a:endParaRPr/>
          </a:p>
          <a:p>
            <a:pPr indent="-342900" lvl="2" marL="1257300" marR="0" rtl="0" algn="l">
              <a:spcBef>
                <a:spcPts val="6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Student Council</a:t>
            </a:r>
            <a:endParaRPr/>
          </a:p>
          <a:p>
            <a:pPr indent="-342900" lvl="2" marL="12573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Conference Connections</a:t>
            </a:r>
            <a:endParaRPr/>
          </a:p>
          <a:p>
            <a:pPr indent="-342900" lvl="2" marL="12573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Violence Prevention</a:t>
            </a:r>
            <a:endParaRPr/>
          </a:p>
          <a:p>
            <a:pPr indent="-342900" lvl="1" marL="800100" marR="0" rtl="0" algn="l">
              <a:spcBef>
                <a:spcPts val="600"/>
              </a:spcBef>
              <a:spcAft>
                <a:spcPts val="0"/>
              </a:spcAft>
              <a:buClr>
                <a:srgbClr val="C00000"/>
              </a:buClr>
              <a:buSzPts val="2400"/>
              <a:buFont typeface="Arial"/>
              <a:buChar char="•"/>
            </a:pPr>
            <a:r>
              <a:rPr b="0" i="0" lang="en-US" sz="2400" u="none" cap="none" strike="noStrike">
                <a:solidFill>
                  <a:srgbClr val="C00000"/>
                </a:solidFill>
                <a:latin typeface="Arial"/>
                <a:ea typeface="Arial"/>
                <a:cs typeface="Arial"/>
                <a:sym typeface="Arial"/>
              </a:rPr>
              <a:t>Grants for school initiatives</a:t>
            </a:r>
            <a:endParaRPr/>
          </a:p>
          <a:p>
            <a:pPr indent="-342900" lvl="2" marL="1257300" marR="0" rtl="0" algn="l">
              <a:spcBef>
                <a:spcPts val="12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Safety, Leadership, Sportsmanship</a:t>
            </a:r>
            <a:endParaRPr/>
          </a:p>
          <a:p>
            <a:pPr indent="-342900" lvl="1" marL="800100" marR="0" rtl="0" algn="l">
              <a:spcBef>
                <a:spcPts val="1200"/>
              </a:spcBef>
              <a:spcAft>
                <a:spcPts val="0"/>
              </a:spcAft>
              <a:buClr>
                <a:srgbClr val="C00000"/>
              </a:buClr>
              <a:buSzPts val="2400"/>
              <a:buFont typeface="Arial"/>
              <a:buChar char="•"/>
            </a:pPr>
            <a:r>
              <a:rPr b="0" i="0" lang="en-US" sz="2400" u="none" cap="none" strike="noStrike">
                <a:solidFill>
                  <a:srgbClr val="C00000"/>
                </a:solidFill>
                <a:latin typeface="Arial"/>
                <a:ea typeface="Arial"/>
                <a:cs typeface="Arial"/>
                <a:sym typeface="Arial"/>
              </a:rPr>
              <a:t>AD Professional Development</a:t>
            </a:r>
            <a:endParaRPr/>
          </a:p>
          <a:p>
            <a:pPr indent="-342900" lvl="2" marL="1257300" marR="0" rtl="0" algn="l">
              <a:spcBef>
                <a:spcPts val="120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National and State Conferences, LTI Courses, AD Mentoring Program</a:t>
            </a:r>
            <a:endParaRPr/>
          </a:p>
          <a:p>
            <a:pPr indent="0" lvl="0" marL="0" marR="0" rtl="0" algn="l">
              <a:spcBef>
                <a:spcPts val="600"/>
              </a:spcBef>
              <a:spcAft>
                <a:spcPts val="0"/>
              </a:spcAft>
              <a:buNone/>
            </a:pPr>
            <a:r>
              <a:t/>
            </a:r>
            <a:endParaRPr sz="2400">
              <a:solidFill>
                <a:schemeClr val="dk1"/>
              </a:solidFill>
              <a:latin typeface="Arial"/>
              <a:ea typeface="Arial"/>
              <a:cs typeface="Arial"/>
              <a:sym typeface="Arial"/>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224" name="Shape 224"/>
        <p:cNvGrpSpPr/>
        <p:nvPr/>
      </p:nvGrpSpPr>
      <p:grpSpPr>
        <a:xfrm>
          <a:off x="0" y="0"/>
          <a:ext cx="0" cy="0"/>
          <a:chOff x="0" y="0"/>
          <a:chExt cx="0" cy="0"/>
        </a:xfrm>
      </p:grpSpPr>
      <p:sp>
        <p:nvSpPr>
          <p:cNvPr id="225" name="Google Shape;225;p16"/>
          <p:cNvSpPr txBox="1"/>
          <p:nvPr>
            <p:ph type="ctrTitle"/>
          </p:nvPr>
        </p:nvSpPr>
        <p:spPr>
          <a:xfrm>
            <a:off x="1524000" y="1122363"/>
            <a:ext cx="9144000" cy="110940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t/>
            </a:r>
            <a:endParaRPr sz="4400"/>
          </a:p>
        </p:txBody>
      </p:sp>
      <p:sp>
        <p:nvSpPr>
          <p:cNvPr id="226" name="Google Shape;226;p16"/>
          <p:cNvSpPr txBox="1"/>
          <p:nvPr>
            <p:ph idx="1" type="subTitle"/>
          </p:nvPr>
        </p:nvSpPr>
        <p:spPr>
          <a:xfrm>
            <a:off x="1524000" y="2740315"/>
            <a:ext cx="9144000" cy="3623614"/>
          </a:xfrm>
          <a:prstGeom prst="rect">
            <a:avLst/>
          </a:prstGeom>
          <a:noFill/>
          <a:ln>
            <a:noFill/>
          </a:ln>
        </p:spPr>
        <p:txBody>
          <a:bodyPr anchorCtr="0" anchor="t" bIns="45700" lIns="91425" spcFirstLastPara="1" rIns="91425" wrap="square" tIns="45700">
            <a:normAutofit/>
          </a:bodyPr>
          <a:lstStyle/>
          <a:p>
            <a:pPr indent="-190500" lvl="0" marL="342900" rtl="0" algn="l">
              <a:lnSpc>
                <a:spcPct val="90000"/>
              </a:lnSpc>
              <a:spcBef>
                <a:spcPts val="0"/>
              </a:spcBef>
              <a:spcAft>
                <a:spcPts val="0"/>
              </a:spcAft>
              <a:buClr>
                <a:schemeClr val="dk1"/>
              </a:buClr>
              <a:buSzPts val="2400"/>
              <a:buNone/>
            </a:pPr>
            <a:r>
              <a:t/>
            </a:r>
            <a:endParaRPr/>
          </a:p>
        </p:txBody>
      </p:sp>
      <p:sp>
        <p:nvSpPr>
          <p:cNvPr id="227" name="Google Shape;227;p16"/>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a:solidFill>
                  <a:srgbClr val="1F3864"/>
                </a:solidFill>
                <a:latin typeface="Arial"/>
                <a:ea typeface="Arial"/>
                <a:cs typeface="Arial"/>
                <a:sym typeface="Arial"/>
              </a:rPr>
              <a:t>IOWA HIGH SCHOOL ATHLETIC ASSOCIATION</a:t>
            </a:r>
            <a:endParaRPr/>
          </a:p>
        </p:txBody>
      </p:sp>
      <p:pic>
        <p:nvPicPr>
          <p:cNvPr descr="Logo&#10;&#10;Description automatically generated" id="228" name="Google Shape;228;p16"/>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pic>
        <p:nvPicPr>
          <p:cNvPr descr="r/Depop - THANK YOU FOR BEING AWESOME US AR" id="229" name="Google Shape;229;p16"/>
          <p:cNvPicPr preferRelativeResize="0"/>
          <p:nvPr/>
        </p:nvPicPr>
        <p:blipFill rotWithShape="1">
          <a:blip r:embed="rId4">
            <a:alphaModFix/>
          </a:blip>
          <a:srcRect b="0" l="0" r="0" t="0"/>
          <a:stretch/>
        </p:blipFill>
        <p:spPr>
          <a:xfrm>
            <a:off x="3815715" y="1219199"/>
            <a:ext cx="4393565" cy="55091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95" name="Shape 95"/>
        <p:cNvGrpSpPr/>
        <p:nvPr/>
      </p:nvGrpSpPr>
      <p:grpSpPr>
        <a:xfrm>
          <a:off x="0" y="0"/>
          <a:ext cx="0" cy="0"/>
          <a:chOff x="0" y="0"/>
          <a:chExt cx="0" cy="0"/>
        </a:xfrm>
      </p:grpSpPr>
      <p:sp>
        <p:nvSpPr>
          <p:cNvPr id="96" name="Google Shape;96;p2"/>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24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97" name="Google Shape;97;p2"/>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98" name="Google Shape;98;p2"/>
          <p:cNvSpPr txBox="1"/>
          <p:nvPr/>
        </p:nvSpPr>
        <p:spPr>
          <a:xfrm>
            <a:off x="804420" y="1302680"/>
            <a:ext cx="10444899"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4400" u="none" cap="none" strike="noStrike">
                <a:solidFill>
                  <a:srgbClr val="0066FF"/>
                </a:solidFill>
                <a:latin typeface="Arial"/>
                <a:ea typeface="Arial"/>
                <a:cs typeface="Arial"/>
                <a:sym typeface="Arial"/>
              </a:rPr>
              <a:t>What drives us…</a:t>
            </a:r>
            <a:endParaRPr/>
          </a:p>
        </p:txBody>
      </p:sp>
      <p:sp>
        <p:nvSpPr>
          <p:cNvPr id="99" name="Google Shape;99;p2"/>
          <p:cNvSpPr txBox="1"/>
          <p:nvPr/>
        </p:nvSpPr>
        <p:spPr>
          <a:xfrm>
            <a:off x="328407" y="3429000"/>
            <a:ext cx="1171448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3600" u="none" cap="none" strike="noStrike">
                <a:solidFill>
                  <a:schemeClr val="dk1"/>
                </a:solidFill>
                <a:latin typeface="Arial"/>
                <a:ea typeface="Arial"/>
                <a:cs typeface="Arial"/>
                <a:sym typeface="Arial"/>
              </a:rPr>
              <a:t>If we remain stagnant, we will become irrelevant.</a:t>
            </a:r>
            <a:endParaRPr/>
          </a:p>
        </p:txBody>
      </p:sp>
      <p:sp>
        <p:nvSpPr>
          <p:cNvPr id="100" name="Google Shape;100;p2"/>
          <p:cNvSpPr txBox="1"/>
          <p:nvPr/>
        </p:nvSpPr>
        <p:spPr>
          <a:xfrm>
            <a:off x="3868270" y="4908990"/>
            <a:ext cx="463475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800" u="sng" cap="none" strike="noStrike">
                <a:solidFill>
                  <a:schemeClr val="dk1"/>
                </a:solidFill>
                <a:latin typeface="Arial"/>
                <a:ea typeface="Arial"/>
                <a:cs typeface="Arial"/>
                <a:sym typeface="Arial"/>
                <a:hlinkClick r:id="rId4">
                  <a:extLst>
                    <a:ext uri="{A12FA001-AC4F-418D-AE19-62706E023703}">
                      <ahyp:hlinkClr val="tx"/>
                    </a:ext>
                  </a:extLst>
                </a:hlinkClick>
              </a:rPr>
              <a:t>Formula 1 Pit Stops</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04" name="Shape 104"/>
        <p:cNvGrpSpPr/>
        <p:nvPr/>
      </p:nvGrpSpPr>
      <p:grpSpPr>
        <a:xfrm>
          <a:off x="0" y="0"/>
          <a:ext cx="0" cy="0"/>
          <a:chOff x="0" y="0"/>
          <a:chExt cx="0" cy="0"/>
        </a:xfrm>
      </p:grpSpPr>
      <p:pic>
        <p:nvPicPr>
          <p:cNvPr descr="A group of men with their names&#10;&#10;AI-generated content may be incorrect." id="105" name="Google Shape;105;p3"/>
          <p:cNvPicPr preferRelativeResize="0"/>
          <p:nvPr/>
        </p:nvPicPr>
        <p:blipFill rotWithShape="1">
          <a:blip r:embed="rId3">
            <a:alphaModFix/>
          </a:blip>
          <a:srcRect b="0" l="0" r="0" t="0"/>
          <a:stretch/>
        </p:blipFill>
        <p:spPr>
          <a:xfrm>
            <a:off x="1640849" y="0"/>
            <a:ext cx="8669947"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09" name="Shape 109"/>
        <p:cNvGrpSpPr/>
        <p:nvPr/>
      </p:nvGrpSpPr>
      <p:grpSpPr>
        <a:xfrm>
          <a:off x="0" y="0"/>
          <a:ext cx="0" cy="0"/>
          <a:chOff x="0" y="0"/>
          <a:chExt cx="0" cy="0"/>
        </a:xfrm>
      </p:grpSpPr>
      <p:sp>
        <p:nvSpPr>
          <p:cNvPr id="110" name="Google Shape;110;p4"/>
          <p:cNvSpPr txBox="1"/>
          <p:nvPr>
            <p:ph type="ctrTitle"/>
          </p:nvPr>
        </p:nvSpPr>
        <p:spPr>
          <a:xfrm>
            <a:off x="579828" y="1837325"/>
            <a:ext cx="4010987" cy="799962"/>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2400"/>
              <a:buFont typeface="Arial"/>
              <a:buNone/>
            </a:pPr>
            <a:r>
              <a:rPr b="1" lang="en-US" sz="2400" u="sng">
                <a:latin typeface="Arial"/>
                <a:ea typeface="Arial"/>
                <a:cs typeface="Arial"/>
                <a:sym typeface="Arial"/>
              </a:rPr>
              <a:t>2025-26 Broadcast Plan</a:t>
            </a:r>
            <a:br>
              <a:rPr b="1" lang="en-US" sz="2400" u="sng">
                <a:latin typeface="Arial"/>
                <a:ea typeface="Arial"/>
                <a:cs typeface="Arial"/>
                <a:sym typeface="Arial"/>
              </a:rPr>
            </a:br>
            <a:endParaRPr b="1" sz="2400" u="sng">
              <a:latin typeface="Arial"/>
              <a:ea typeface="Arial"/>
              <a:cs typeface="Arial"/>
              <a:sym typeface="Arial"/>
            </a:endParaRPr>
          </a:p>
        </p:txBody>
      </p:sp>
      <p:sp>
        <p:nvSpPr>
          <p:cNvPr id="111" name="Google Shape;111;p4"/>
          <p:cNvSpPr txBox="1"/>
          <p:nvPr>
            <p:ph idx="1" type="subTitle"/>
          </p:nvPr>
        </p:nvSpPr>
        <p:spPr>
          <a:xfrm>
            <a:off x="1524000" y="2952927"/>
            <a:ext cx="9144000" cy="346198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t/>
            </a:r>
            <a:endParaRPr sz="1800"/>
          </a:p>
          <a:p>
            <a:pPr indent="0" lvl="0" marL="0" rtl="0" algn="ctr">
              <a:lnSpc>
                <a:spcPct val="90000"/>
              </a:lnSpc>
              <a:spcBef>
                <a:spcPts val="1000"/>
              </a:spcBef>
              <a:spcAft>
                <a:spcPts val="0"/>
              </a:spcAft>
              <a:buClr>
                <a:schemeClr val="dk1"/>
              </a:buClr>
              <a:buSzPts val="1800"/>
              <a:buNone/>
            </a:pPr>
            <a:r>
              <a:t/>
            </a:r>
            <a:endParaRPr sz="1800"/>
          </a:p>
        </p:txBody>
      </p:sp>
      <p:sp>
        <p:nvSpPr>
          <p:cNvPr id="112" name="Google Shape;112;p4"/>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rPr b="1" i="0" lang="en-US" sz="1800" u="none" cap="none" strike="noStrike">
                <a:solidFill>
                  <a:srgbClr val="1F3864"/>
                </a:solidFill>
                <a:latin typeface="Arial"/>
                <a:ea typeface="Arial"/>
                <a:cs typeface="Arial"/>
                <a:sym typeface="Arial"/>
              </a:rPr>
              <a:t>BROADCAST UPDATE</a:t>
            </a:r>
            <a:endParaRPr b="1" i="0" sz="1800" u="none" cap="none" strike="noStrike">
              <a:solidFill>
                <a:srgbClr val="1F3864"/>
              </a:solidFill>
              <a:latin typeface="Arial"/>
              <a:ea typeface="Arial"/>
              <a:cs typeface="Arial"/>
              <a:sym typeface="Arial"/>
            </a:endParaRPr>
          </a:p>
        </p:txBody>
      </p:sp>
      <p:pic>
        <p:nvPicPr>
          <p:cNvPr descr="Logo&#10;&#10;Description automatically generated" id="113" name="Google Shape;113;p4"/>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pic>
        <p:nvPicPr>
          <p:cNvPr descr="A group of people playing basketball&#10;&#10;AI-generated content may be incorrect." id="114" name="Google Shape;114;p4"/>
          <p:cNvPicPr preferRelativeResize="0"/>
          <p:nvPr/>
        </p:nvPicPr>
        <p:blipFill rotWithShape="1">
          <a:blip r:embed="rId4">
            <a:alphaModFix/>
          </a:blip>
          <a:srcRect b="0" l="0" r="0" t="0"/>
          <a:stretch/>
        </p:blipFill>
        <p:spPr>
          <a:xfrm>
            <a:off x="5127037" y="1834444"/>
            <a:ext cx="6350000" cy="3565408"/>
          </a:xfrm>
          <a:prstGeom prst="rect">
            <a:avLst/>
          </a:prstGeom>
          <a:noFill/>
          <a:ln>
            <a:noFill/>
          </a:ln>
        </p:spPr>
      </p:pic>
      <p:sp>
        <p:nvSpPr>
          <p:cNvPr id="115" name="Google Shape;115;p4"/>
          <p:cNvSpPr txBox="1"/>
          <p:nvPr/>
        </p:nvSpPr>
        <p:spPr>
          <a:xfrm>
            <a:off x="651710" y="2366210"/>
            <a:ext cx="3870157" cy="35394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Reacquired media rights from IHSSN</a:t>
            </a:r>
            <a:endParaRPr b="0" i="0" sz="1600" u="none" cap="none" strike="noStrike">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Plan: Easy + Accessible. </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Free streaming</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Agreement with Iowa PBS (March)</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Agreements to TV affiliates (August)</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OTA statewide, Dot/Dash</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State Tournament productions from:</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Football</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Wrestling</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Swimming</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Basketball</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Track &amp; Field</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Soccer</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Baseball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19" name="Shape 119"/>
        <p:cNvGrpSpPr/>
        <p:nvPr/>
      </p:nvGrpSpPr>
      <p:grpSpPr>
        <a:xfrm>
          <a:off x="0" y="0"/>
          <a:ext cx="0" cy="0"/>
          <a:chOff x="0" y="0"/>
          <a:chExt cx="0" cy="0"/>
        </a:xfrm>
      </p:grpSpPr>
      <p:sp>
        <p:nvSpPr>
          <p:cNvPr id="120" name="Google Shape;120;p5"/>
          <p:cNvSpPr txBox="1"/>
          <p:nvPr>
            <p:ph type="ctrTitle"/>
          </p:nvPr>
        </p:nvSpPr>
        <p:spPr>
          <a:xfrm>
            <a:off x="1783976" y="1122363"/>
            <a:ext cx="8884024" cy="112015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Arial"/>
              <a:buNone/>
            </a:pPr>
            <a:r>
              <a:rPr b="1" lang="en-US" sz="3200" u="sng">
                <a:latin typeface="Arial"/>
                <a:ea typeface="Arial"/>
                <a:cs typeface="Arial"/>
                <a:sym typeface="Arial"/>
              </a:rPr>
              <a:t>How To Watch</a:t>
            </a:r>
            <a:br>
              <a:rPr lang="en-US" sz="3200">
                <a:latin typeface="Arial"/>
                <a:ea typeface="Arial"/>
                <a:cs typeface="Arial"/>
                <a:sym typeface="Arial"/>
              </a:rPr>
            </a:br>
            <a:r>
              <a:rPr lang="en-US" sz="3200">
                <a:latin typeface="Arial"/>
                <a:ea typeface="Arial"/>
                <a:cs typeface="Arial"/>
                <a:sym typeface="Arial"/>
              </a:rPr>
              <a:t>Click on </a:t>
            </a:r>
            <a:r>
              <a:rPr b="1" lang="en-US" sz="3200">
                <a:latin typeface="Arial"/>
                <a:ea typeface="Arial"/>
                <a:cs typeface="Arial"/>
                <a:sym typeface="Arial"/>
              </a:rPr>
              <a:t>Watch: 2025-26</a:t>
            </a:r>
            <a:endParaRPr/>
          </a:p>
        </p:txBody>
      </p:sp>
      <p:sp>
        <p:nvSpPr>
          <p:cNvPr id="121" name="Google Shape;121;p5"/>
          <p:cNvSpPr txBox="1"/>
          <p:nvPr>
            <p:ph idx="1" type="subTitle"/>
          </p:nvPr>
        </p:nvSpPr>
        <p:spPr>
          <a:xfrm>
            <a:off x="752593" y="2952927"/>
            <a:ext cx="10940814" cy="346198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t/>
            </a:r>
            <a:endParaRPr b="1" sz="1800"/>
          </a:p>
          <a:p>
            <a:pPr indent="0" lvl="0" marL="0" rtl="0" algn="ctr">
              <a:lnSpc>
                <a:spcPct val="90000"/>
              </a:lnSpc>
              <a:spcBef>
                <a:spcPts val="1000"/>
              </a:spcBef>
              <a:spcAft>
                <a:spcPts val="0"/>
              </a:spcAft>
              <a:buClr>
                <a:schemeClr val="dk1"/>
              </a:buClr>
              <a:buSzPts val="1800"/>
              <a:buNone/>
            </a:pPr>
            <a:r>
              <a:t/>
            </a:r>
            <a:endParaRPr sz="1800"/>
          </a:p>
          <a:p>
            <a:pPr indent="0" lvl="0" marL="0" rtl="0" algn="ctr">
              <a:lnSpc>
                <a:spcPct val="90000"/>
              </a:lnSpc>
              <a:spcBef>
                <a:spcPts val="1000"/>
              </a:spcBef>
              <a:spcAft>
                <a:spcPts val="0"/>
              </a:spcAft>
              <a:buClr>
                <a:schemeClr val="dk1"/>
              </a:buClr>
              <a:buSzPts val="1800"/>
              <a:buNone/>
            </a:pPr>
            <a:r>
              <a:t/>
            </a:r>
            <a:endParaRPr sz="1800"/>
          </a:p>
        </p:txBody>
      </p:sp>
      <p:sp>
        <p:nvSpPr>
          <p:cNvPr id="122" name="Google Shape;122;p5"/>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rPr b="1" i="0" lang="en-US" sz="1800" u="none" cap="none" strike="noStrike">
                <a:solidFill>
                  <a:srgbClr val="1F3864"/>
                </a:solidFill>
                <a:latin typeface="Arial"/>
                <a:ea typeface="Arial"/>
                <a:cs typeface="Arial"/>
                <a:sym typeface="Arial"/>
              </a:rPr>
              <a:t>BROADCAST UPDATE</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123" name="Google Shape;123;p5"/>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graphicFrame>
        <p:nvGraphicFramePr>
          <p:cNvPr id="124" name="Google Shape;124;p5"/>
          <p:cNvGraphicFramePr/>
          <p:nvPr/>
        </p:nvGraphicFramePr>
        <p:xfrm>
          <a:off x="1130331" y="2235404"/>
          <a:ext cx="3000000" cy="3000000"/>
        </p:xfrm>
        <a:graphic>
          <a:graphicData uri="http://schemas.openxmlformats.org/drawingml/2006/table">
            <a:tbl>
              <a:tblPr bandRow="1" firstRow="1">
                <a:noFill/>
                <a:tableStyleId>{8436B363-19AE-4205-B248-F5326E49D149}</a:tableStyleId>
              </a:tblPr>
              <a:tblGrid>
                <a:gridCol w="1984675"/>
                <a:gridCol w="1984675"/>
                <a:gridCol w="1984675"/>
                <a:gridCol w="1984675"/>
                <a:gridCol w="1984675"/>
              </a:tblGrid>
              <a:tr h="487575">
                <a:tc>
                  <a:txBody>
                    <a:bodyPr/>
                    <a:lstStyle/>
                    <a:p>
                      <a:pPr indent="0" lvl="0" marL="0" marR="0" rtl="0" algn="l">
                        <a:spcBef>
                          <a:spcPts val="0"/>
                        </a:spcBef>
                        <a:spcAft>
                          <a:spcPts val="0"/>
                        </a:spcAft>
                        <a:buClr>
                          <a:schemeClr val="dk1"/>
                        </a:buClr>
                        <a:buSzPts val="1600"/>
                        <a:buFont typeface="Arial"/>
                        <a:buNone/>
                      </a:pPr>
                      <a:r>
                        <a:rPr lang="en-US" sz="1600" u="none" cap="none" strike="noStrike">
                          <a:latin typeface="Arial"/>
                          <a:ea typeface="Arial"/>
                          <a:cs typeface="Arial"/>
                          <a:sym typeface="Arial"/>
                        </a:rPr>
                        <a:t>Sport</a:t>
                      </a:r>
                      <a:endParaRPr/>
                    </a:p>
                  </a:txBody>
                  <a:tcPr marT="45725" marB="45725" marR="91450" marL="91450"/>
                </a:tc>
                <a:tc>
                  <a:txBody>
                    <a:bodyPr/>
                    <a:lstStyle/>
                    <a:p>
                      <a:pPr indent="0" lvl="0" marL="0" marR="0" rtl="0" algn="l">
                        <a:spcBef>
                          <a:spcPts val="0"/>
                        </a:spcBef>
                        <a:spcAft>
                          <a:spcPts val="0"/>
                        </a:spcAft>
                        <a:buNone/>
                      </a:pPr>
                      <a:r>
                        <a:rPr lang="en-US" sz="1600" u="none" cap="none" strike="noStrike">
                          <a:latin typeface="Arial"/>
                          <a:ea typeface="Arial"/>
                          <a:cs typeface="Arial"/>
                          <a:sym typeface="Arial"/>
                        </a:rPr>
                        <a:t>Dates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IHSAA Stream</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Tourney Partners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Iowa PBS</a:t>
                      </a:r>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Football</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Nov. 12-15; 21-22</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 Finals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Finals</a:t>
                      </a:r>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Wrestling, Duals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Feb. 7</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Finals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Finals</a:t>
                      </a:r>
                      <a:endParaRPr/>
                    </a:p>
                  </a:txBody>
                  <a:tcPr marT="45725" marB="45725" marR="91450" marL="91450"/>
                </a:tc>
                <a:tc>
                  <a:txBody>
                    <a:bodyPr/>
                    <a:lstStyle/>
                    <a:p>
                      <a:pPr indent="0" lvl="0" marL="0" marR="0" rtl="0" algn="l">
                        <a:spcBef>
                          <a:spcPts val="0"/>
                        </a:spcBef>
                        <a:spcAft>
                          <a:spcPts val="0"/>
                        </a:spcAft>
                        <a:buNone/>
                      </a:pPr>
                      <a:r>
                        <a:t/>
                      </a:r>
                      <a:endParaRPr sz="1600">
                        <a:latin typeface="Arial"/>
                        <a:ea typeface="Arial"/>
                        <a:cs typeface="Arial"/>
                        <a:sym typeface="Arial"/>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Swimming</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Feb. 13-14</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State Meet</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State Meet</a:t>
                      </a:r>
                      <a:endParaRPr/>
                    </a:p>
                  </a:txBody>
                  <a:tcPr marT="45725" marB="45725" marR="91450" marL="91450"/>
                </a:tc>
                <a:tc>
                  <a:txBody>
                    <a:bodyPr/>
                    <a:lstStyle/>
                    <a:p>
                      <a:pPr indent="0" lvl="0" marL="0" marR="0" rtl="0" algn="l">
                        <a:spcBef>
                          <a:spcPts val="0"/>
                        </a:spcBef>
                        <a:spcAft>
                          <a:spcPts val="0"/>
                        </a:spcAft>
                        <a:buNone/>
                      </a:pPr>
                      <a:r>
                        <a:t/>
                      </a:r>
                      <a:endParaRPr sz="1600">
                        <a:latin typeface="Arial"/>
                        <a:ea typeface="Arial"/>
                        <a:cs typeface="Arial"/>
                        <a:sym typeface="Arial"/>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Wrestling, Tourney</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Feb. 18-21</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Finals</a:t>
                      </a:r>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Basketball</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March 9-13</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All</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Quarters, Semis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Finals</a:t>
                      </a:r>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Track &amp; Field</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May 21-23</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State Meet</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State Meet</a:t>
                      </a:r>
                      <a:endParaRPr/>
                    </a:p>
                  </a:txBody>
                  <a:tcPr marT="45725" marB="45725" marR="91450" marL="91450"/>
                </a:tc>
                <a:tc>
                  <a:txBody>
                    <a:bodyPr/>
                    <a:lstStyle/>
                    <a:p>
                      <a:pPr indent="0" lvl="0" marL="0" marR="0" rtl="0" algn="l">
                        <a:spcBef>
                          <a:spcPts val="0"/>
                        </a:spcBef>
                        <a:spcAft>
                          <a:spcPts val="0"/>
                        </a:spcAft>
                        <a:buNone/>
                      </a:pPr>
                      <a:r>
                        <a:t/>
                      </a:r>
                      <a:endParaRPr sz="1600">
                        <a:latin typeface="Arial"/>
                        <a:ea typeface="Arial"/>
                        <a:cs typeface="Arial"/>
                        <a:sym typeface="Arial"/>
                      </a:endParaRPr>
                    </a:p>
                  </a:txBody>
                  <a:tcPr marT="45725" marB="45725" marR="91450" marL="91450"/>
                </a:tc>
              </a:tr>
              <a:tr h="487575">
                <a:tc>
                  <a:txBody>
                    <a:bodyPr/>
                    <a:lstStyle/>
                    <a:p>
                      <a:pPr indent="0" lvl="0" marL="0" marR="0" rtl="0" algn="l">
                        <a:spcBef>
                          <a:spcPts val="0"/>
                        </a:spcBef>
                        <a:spcAft>
                          <a:spcPts val="0"/>
                        </a:spcAft>
                        <a:buNone/>
                      </a:pPr>
                      <a:r>
                        <a:rPr b="1" lang="en-US" sz="1600">
                          <a:latin typeface="Arial"/>
                          <a:ea typeface="Arial"/>
                          <a:cs typeface="Arial"/>
                          <a:sym typeface="Arial"/>
                        </a:rPr>
                        <a:t>Soccer</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June 3-5</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 Finals</a:t>
                      </a:r>
                      <a:endParaRPr/>
                    </a:p>
                  </a:txBody>
                  <a:tcPr marT="45725" marB="45725" marR="91450" marL="91450"/>
                </a:tc>
                <a:tc>
                  <a:txBody>
                    <a:bodyPr/>
                    <a:lstStyle/>
                    <a:p>
                      <a:pPr indent="0" lvl="0" marL="0" marR="0" rtl="0" algn="l">
                        <a:spcBef>
                          <a:spcPts val="0"/>
                        </a:spcBef>
                        <a:spcAft>
                          <a:spcPts val="0"/>
                        </a:spcAft>
                        <a:buNone/>
                      </a:pPr>
                      <a:r>
                        <a:rPr lang="en-US" sz="1600">
                          <a:latin typeface="Arial"/>
                          <a:ea typeface="Arial"/>
                          <a:cs typeface="Arial"/>
                          <a:sym typeface="Arial"/>
                        </a:rPr>
                        <a:t>Semis, Finals</a:t>
                      </a:r>
                      <a:endParaRPr/>
                    </a:p>
                  </a:txBody>
                  <a:tcPr marT="45725" marB="45725" marR="91450" marL="91450"/>
                </a:tc>
                <a:tc>
                  <a:txBody>
                    <a:bodyPr/>
                    <a:lstStyle/>
                    <a:p>
                      <a:pPr indent="0" lvl="0" marL="0" marR="0" rtl="0" algn="l">
                        <a:spcBef>
                          <a:spcPts val="0"/>
                        </a:spcBef>
                        <a:spcAft>
                          <a:spcPts val="0"/>
                        </a:spcAft>
                        <a:buNone/>
                      </a:pPr>
                      <a:r>
                        <a:t/>
                      </a:r>
                      <a:endParaRPr sz="1600">
                        <a:latin typeface="Arial"/>
                        <a:ea typeface="Arial"/>
                        <a:cs typeface="Arial"/>
                        <a:sym typeface="Arial"/>
                      </a:endParaRPr>
                    </a:p>
                  </a:txBody>
                  <a:tcPr marT="45725" marB="45725" marR="91450" marL="91450"/>
                </a:tc>
              </a:tr>
              <a:tr h="487575">
                <a:tc>
                  <a:txBody>
                    <a:bodyPr/>
                    <a:lstStyle/>
                    <a:p>
                      <a:pPr indent="0" lvl="0" marL="0" marR="0" rtl="0" algn="l">
                        <a:spcBef>
                          <a:spcPts val="0"/>
                        </a:spcBef>
                        <a:spcAft>
                          <a:spcPts val="0"/>
                        </a:spcAft>
                        <a:buClr>
                          <a:schemeClr val="dk1"/>
                        </a:buClr>
                        <a:buSzPts val="1600"/>
                        <a:buFont typeface="Arial"/>
                        <a:buNone/>
                      </a:pPr>
                      <a:r>
                        <a:rPr b="1" lang="en-US" sz="1600">
                          <a:latin typeface="Arial"/>
                          <a:ea typeface="Arial"/>
                          <a:cs typeface="Arial"/>
                          <a:sym typeface="Arial"/>
                        </a:rPr>
                        <a:t>Baseball</a:t>
                      </a:r>
                      <a:endParaRPr/>
                    </a:p>
                  </a:txBody>
                  <a:tcPr marT="45725" marB="45725" marR="91450" marL="91450"/>
                </a:tc>
                <a:tc>
                  <a:txBody>
                    <a:bodyPr/>
                    <a:lstStyle/>
                    <a:p>
                      <a:pPr indent="0" lvl="0" marL="0" marR="0" rtl="0" algn="l">
                        <a:spcBef>
                          <a:spcPts val="0"/>
                        </a:spcBef>
                        <a:spcAft>
                          <a:spcPts val="0"/>
                        </a:spcAft>
                        <a:buClr>
                          <a:schemeClr val="dk1"/>
                        </a:buClr>
                        <a:buSzPts val="1600"/>
                        <a:buFont typeface="Arial"/>
                        <a:buNone/>
                      </a:pPr>
                      <a:r>
                        <a:rPr lang="en-US" sz="1600">
                          <a:latin typeface="Arial"/>
                          <a:ea typeface="Arial"/>
                          <a:cs typeface="Arial"/>
                          <a:sym typeface="Arial"/>
                        </a:rPr>
                        <a:t>July 20-24</a:t>
                      </a:r>
                      <a:endParaRPr/>
                    </a:p>
                  </a:txBody>
                  <a:tcPr marT="45725" marB="45725" marR="91450" marL="91450"/>
                </a:tc>
                <a:tc>
                  <a:txBody>
                    <a:bodyPr/>
                    <a:lstStyle/>
                    <a:p>
                      <a:pPr indent="0" lvl="0" marL="0" marR="0" rtl="0" algn="l">
                        <a:spcBef>
                          <a:spcPts val="0"/>
                        </a:spcBef>
                        <a:spcAft>
                          <a:spcPts val="0"/>
                        </a:spcAft>
                        <a:buClr>
                          <a:schemeClr val="dk1"/>
                        </a:buClr>
                        <a:buSzPts val="1600"/>
                        <a:buFont typeface="Arial"/>
                        <a:buNone/>
                      </a:pPr>
                      <a:r>
                        <a:rPr lang="en-US" sz="1600">
                          <a:latin typeface="Arial"/>
                          <a:ea typeface="Arial"/>
                          <a:cs typeface="Arial"/>
                          <a:sym typeface="Arial"/>
                        </a:rPr>
                        <a:t>All</a:t>
                      </a:r>
                      <a:endParaRPr/>
                    </a:p>
                  </a:txBody>
                  <a:tcPr marT="45725" marB="45725" marR="91450" marL="91450"/>
                </a:tc>
                <a:tc>
                  <a:txBody>
                    <a:bodyPr/>
                    <a:lstStyle/>
                    <a:p>
                      <a:pPr indent="0" lvl="0" marL="0" marR="0" rtl="0" algn="l">
                        <a:spcBef>
                          <a:spcPts val="0"/>
                        </a:spcBef>
                        <a:spcAft>
                          <a:spcPts val="0"/>
                        </a:spcAft>
                        <a:buClr>
                          <a:schemeClr val="dk1"/>
                        </a:buClr>
                        <a:buSzPts val="1600"/>
                        <a:buFont typeface="Arial"/>
                        <a:buNone/>
                      </a:pPr>
                      <a:r>
                        <a:rPr lang="en-US" sz="1600">
                          <a:latin typeface="Arial"/>
                          <a:ea typeface="Arial"/>
                          <a:cs typeface="Arial"/>
                          <a:sym typeface="Arial"/>
                        </a:rPr>
                        <a:t>All</a:t>
                      </a:r>
                      <a:endParaRPr/>
                    </a:p>
                  </a:txBody>
                  <a:tcPr marT="45725" marB="45725" marR="91450" marL="91450"/>
                </a:tc>
                <a:tc>
                  <a:txBody>
                    <a:bodyPr/>
                    <a:lstStyle/>
                    <a:p>
                      <a:pPr indent="0" lvl="0" marL="0" marR="0" rtl="0" algn="l">
                        <a:spcBef>
                          <a:spcPts val="0"/>
                        </a:spcBef>
                        <a:spcAft>
                          <a:spcPts val="0"/>
                        </a:spcAft>
                        <a:buClr>
                          <a:schemeClr val="dk1"/>
                        </a:buClr>
                        <a:buSzPts val="1600"/>
                        <a:buFont typeface="Calibri"/>
                        <a:buNone/>
                      </a:pPr>
                      <a:r>
                        <a:t/>
                      </a:r>
                      <a:endParaRPr sz="1600">
                        <a:latin typeface="Arial"/>
                        <a:ea typeface="Arial"/>
                        <a:cs typeface="Arial"/>
                        <a:sym typeface="Arial"/>
                      </a:endParaRPr>
                    </a:p>
                  </a:txBody>
                  <a:tcPr marT="45725" marB="45725" marR="91450" marL="9145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28" name="Shape 128"/>
        <p:cNvGrpSpPr/>
        <p:nvPr/>
      </p:nvGrpSpPr>
      <p:grpSpPr>
        <a:xfrm>
          <a:off x="0" y="0"/>
          <a:ext cx="0" cy="0"/>
          <a:chOff x="0" y="0"/>
          <a:chExt cx="0" cy="0"/>
        </a:xfrm>
      </p:grpSpPr>
      <p:sp>
        <p:nvSpPr>
          <p:cNvPr id="129" name="Google Shape;129;p6"/>
          <p:cNvSpPr txBox="1"/>
          <p:nvPr>
            <p:ph type="ctrTitle"/>
          </p:nvPr>
        </p:nvSpPr>
        <p:spPr>
          <a:xfrm>
            <a:off x="579828" y="1837325"/>
            <a:ext cx="3946722" cy="744877"/>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Arial"/>
              <a:buNone/>
            </a:pPr>
            <a:r>
              <a:rPr b="1" lang="en-US" sz="2800" u="sng">
                <a:latin typeface="Arial"/>
                <a:ea typeface="Arial"/>
                <a:cs typeface="Arial"/>
                <a:sym typeface="Arial"/>
              </a:rPr>
              <a:t>Broadcast Partners</a:t>
            </a:r>
            <a:br>
              <a:rPr b="1" lang="en-US" sz="2800" u="sng">
                <a:latin typeface="Arial"/>
                <a:ea typeface="Arial"/>
                <a:cs typeface="Arial"/>
                <a:sym typeface="Arial"/>
              </a:rPr>
            </a:br>
            <a:endParaRPr b="1" sz="2800" u="sng">
              <a:latin typeface="Arial"/>
              <a:ea typeface="Arial"/>
              <a:cs typeface="Arial"/>
              <a:sym typeface="Arial"/>
            </a:endParaRPr>
          </a:p>
        </p:txBody>
      </p:sp>
      <p:sp>
        <p:nvSpPr>
          <p:cNvPr id="130" name="Google Shape;130;p6"/>
          <p:cNvSpPr txBox="1"/>
          <p:nvPr>
            <p:ph idx="1" type="subTitle"/>
          </p:nvPr>
        </p:nvSpPr>
        <p:spPr>
          <a:xfrm>
            <a:off x="1524000" y="2952927"/>
            <a:ext cx="9144000" cy="346198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None/>
            </a:pPr>
            <a:r>
              <a:t/>
            </a:r>
            <a:endParaRPr sz="1800"/>
          </a:p>
          <a:p>
            <a:pPr indent="0" lvl="0" marL="0" rtl="0" algn="ctr">
              <a:lnSpc>
                <a:spcPct val="90000"/>
              </a:lnSpc>
              <a:spcBef>
                <a:spcPts val="1000"/>
              </a:spcBef>
              <a:spcAft>
                <a:spcPts val="0"/>
              </a:spcAft>
              <a:buClr>
                <a:schemeClr val="dk1"/>
              </a:buClr>
              <a:buSzPts val="1800"/>
              <a:buNone/>
            </a:pPr>
            <a:r>
              <a:t/>
            </a:r>
            <a:endParaRPr sz="1800"/>
          </a:p>
        </p:txBody>
      </p:sp>
      <p:sp>
        <p:nvSpPr>
          <p:cNvPr id="131" name="Google Shape;131;p6"/>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rPr b="1" i="0" lang="en-US" sz="1800" u="none" cap="none" strike="noStrike">
                <a:solidFill>
                  <a:srgbClr val="1F3864"/>
                </a:solidFill>
                <a:latin typeface="Arial"/>
                <a:ea typeface="Arial"/>
                <a:cs typeface="Arial"/>
                <a:sym typeface="Arial"/>
              </a:rPr>
              <a:t>BROADCAST UPDATE</a:t>
            </a:r>
            <a:endParaRPr b="1" i="0" sz="1800" u="none" cap="none" strike="noStrike">
              <a:solidFill>
                <a:srgbClr val="1F3864"/>
              </a:solidFill>
              <a:latin typeface="Arial"/>
              <a:ea typeface="Arial"/>
              <a:cs typeface="Arial"/>
              <a:sym typeface="Arial"/>
            </a:endParaRPr>
          </a:p>
        </p:txBody>
      </p:sp>
      <p:pic>
        <p:nvPicPr>
          <p:cNvPr descr="Logo&#10;&#10;Description automatically generated" id="132" name="Google Shape;132;p6"/>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33" name="Google Shape;133;p6"/>
          <p:cNvSpPr txBox="1"/>
          <p:nvPr/>
        </p:nvSpPr>
        <p:spPr>
          <a:xfrm>
            <a:off x="651710" y="2366210"/>
            <a:ext cx="3870157" cy="483209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Iowa PBS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Football, Wrestling, Basketball</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Finals Only</a:t>
            </a:r>
            <a:endParaRPr b="0" i="0" sz="1600" u="none" cap="none" strike="noStrike">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Marquee Sports Network</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Mediacom, MC22 </a:t>
            </a:r>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Nexstar</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WHO, Des Moines</a:t>
            </a:r>
            <a:endParaRPr b="0" i="0" sz="1800" u="none" cap="none" strike="noStrike">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Gray Media</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KCRG, Cedar Rapids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KSFY, Sioux Falls</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KTIV, Sioux City</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KTTC, Mason City/Rochester</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KWQC, Davenport</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KYOU, Ottumwa</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WGEM, Quincy</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WOWT, Omaha</a:t>
            </a:r>
            <a:endParaRPr/>
          </a:p>
          <a:p>
            <a:pPr indent="-285750" lvl="1" marL="742950" marR="0" rtl="0" algn="l">
              <a:spcBef>
                <a:spcPts val="0"/>
              </a:spcBef>
              <a:spcAft>
                <a:spcPts val="0"/>
              </a:spcAft>
              <a:buClr>
                <a:schemeClr val="dk1"/>
              </a:buClr>
              <a:buSzPts val="1600"/>
              <a:buFont typeface="Courier New"/>
              <a:buChar char="o"/>
            </a:pPr>
            <a:r>
              <a:rPr b="0" i="0" lang="en-US" sz="1600" u="none" cap="none" strike="noStrike">
                <a:solidFill>
                  <a:schemeClr val="dk1"/>
                </a:solidFill>
                <a:latin typeface="Arial"/>
                <a:ea typeface="Arial"/>
                <a:cs typeface="Arial"/>
                <a:sym typeface="Arial"/>
              </a:rPr>
              <a:t>North Star Sports Network (MN) </a:t>
            </a:r>
            <a:endParaRPr/>
          </a:p>
          <a:p>
            <a:pPr indent="0" lvl="1" marL="457200" marR="0" rtl="0" algn="l">
              <a:spcBef>
                <a:spcPts val="0"/>
              </a:spcBef>
              <a:spcAft>
                <a:spcPts val="0"/>
              </a:spcAft>
              <a:buClr>
                <a:schemeClr val="dk1"/>
              </a:buClr>
              <a:buSzPts val="1800"/>
              <a:buFont typeface="Courier New"/>
              <a:buNone/>
            </a:pPr>
            <a:r>
              <a:t/>
            </a:r>
            <a:endParaRPr b="0" i="0" sz="1800" u="none" cap="none" strike="noStrike">
              <a:solidFill>
                <a:schemeClr val="dk1"/>
              </a:solidFill>
              <a:latin typeface="Calibri"/>
              <a:ea typeface="Calibri"/>
              <a:cs typeface="Calibri"/>
              <a:sym typeface="Calibri"/>
            </a:endParaRPr>
          </a:p>
          <a:p>
            <a:pPr indent="-171450" lvl="1" marL="742950" marR="0" rtl="0" algn="l">
              <a:spcBef>
                <a:spcPts val="0"/>
              </a:spcBef>
              <a:spcAft>
                <a:spcPts val="0"/>
              </a:spcAft>
              <a:buClr>
                <a:schemeClr val="dk1"/>
              </a:buClr>
              <a:buSzPts val="1800"/>
              <a:buFont typeface="Courier New"/>
              <a:buNone/>
            </a:pPr>
            <a:r>
              <a:t/>
            </a:r>
            <a:endParaRPr b="0" i="0" sz="1800" u="none" cap="none" strike="noStrike">
              <a:solidFill>
                <a:schemeClr val="dk1"/>
              </a:solidFill>
              <a:latin typeface="Calibri"/>
              <a:ea typeface="Calibri"/>
              <a:cs typeface="Calibri"/>
              <a:sym typeface="Calibri"/>
            </a:endParaRPr>
          </a:p>
        </p:txBody>
      </p:sp>
      <p:pic>
        <p:nvPicPr>
          <p:cNvPr descr="A map of the state of iowa&#10;&#10;AI-generated content may be incorrect." id="134" name="Google Shape;134;p6"/>
          <p:cNvPicPr preferRelativeResize="0"/>
          <p:nvPr/>
        </p:nvPicPr>
        <p:blipFill rotWithShape="1">
          <a:blip r:embed="rId4">
            <a:alphaModFix/>
          </a:blip>
          <a:srcRect b="0" l="0" r="0" t="0"/>
          <a:stretch/>
        </p:blipFill>
        <p:spPr>
          <a:xfrm>
            <a:off x="5521786" y="1836144"/>
            <a:ext cx="5619442" cy="46546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38" name="Shape 138"/>
        <p:cNvGrpSpPr/>
        <p:nvPr/>
      </p:nvGrpSpPr>
      <p:grpSpPr>
        <a:xfrm>
          <a:off x="0" y="0"/>
          <a:ext cx="0" cy="0"/>
          <a:chOff x="0" y="0"/>
          <a:chExt cx="0" cy="0"/>
        </a:xfrm>
      </p:grpSpPr>
      <p:sp>
        <p:nvSpPr>
          <p:cNvPr id="139" name="Google Shape;139;p7"/>
          <p:cNvSpPr txBox="1"/>
          <p:nvPr>
            <p:ph type="ctrTitle"/>
          </p:nvPr>
        </p:nvSpPr>
        <p:spPr>
          <a:xfrm>
            <a:off x="561315" y="1711575"/>
            <a:ext cx="5291656" cy="76907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Arial"/>
              <a:buNone/>
            </a:pPr>
            <a:r>
              <a:rPr lang="en-US" sz="4800">
                <a:latin typeface="Arial"/>
                <a:ea typeface="Arial"/>
                <a:cs typeface="Arial"/>
                <a:sym typeface="Arial"/>
              </a:rPr>
              <a:t>2025-26 Highlights</a:t>
            </a:r>
            <a:endParaRPr/>
          </a:p>
        </p:txBody>
      </p:sp>
      <p:sp>
        <p:nvSpPr>
          <p:cNvPr id="140" name="Google Shape;140;p7"/>
          <p:cNvSpPr txBox="1"/>
          <p:nvPr>
            <p:ph idx="1" type="subTitle"/>
          </p:nvPr>
        </p:nvSpPr>
        <p:spPr>
          <a:xfrm>
            <a:off x="561315" y="2603751"/>
            <a:ext cx="4517679" cy="4125661"/>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400"/>
              <a:buChar char="•"/>
            </a:pPr>
            <a:r>
              <a:rPr lang="en-US">
                <a:latin typeface="Arial"/>
                <a:ea typeface="Arial"/>
                <a:cs typeface="Arial"/>
                <a:sym typeface="Arial"/>
              </a:rPr>
              <a:t>Adjusted Traditional State Tournament Schedule</a:t>
            </a:r>
            <a:endParaRPr/>
          </a:p>
          <a:p>
            <a:pPr indent="-342900" lvl="0" marL="342900" rtl="0" algn="l">
              <a:lnSpc>
                <a:spcPct val="90000"/>
              </a:lnSpc>
              <a:spcBef>
                <a:spcPts val="1000"/>
              </a:spcBef>
              <a:spcAft>
                <a:spcPts val="0"/>
              </a:spcAft>
              <a:buClr>
                <a:schemeClr val="dk1"/>
              </a:buClr>
              <a:buSzPts val="2400"/>
              <a:buChar char="•"/>
            </a:pPr>
            <a:r>
              <a:rPr lang="en-US">
                <a:latin typeface="Arial"/>
                <a:ea typeface="Arial"/>
                <a:cs typeface="Arial"/>
                <a:sym typeface="Arial"/>
              </a:rPr>
              <a:t>Official weigh in on site for all levels (utilize consecutive day allowance)</a:t>
            </a:r>
            <a:endParaRPr/>
          </a:p>
          <a:p>
            <a:pPr indent="-342900" lvl="0" marL="342900" rtl="0" algn="l">
              <a:lnSpc>
                <a:spcPct val="90000"/>
              </a:lnSpc>
              <a:spcBef>
                <a:spcPts val="1000"/>
              </a:spcBef>
              <a:spcAft>
                <a:spcPts val="0"/>
              </a:spcAft>
              <a:buClr>
                <a:schemeClr val="dk1"/>
              </a:buClr>
              <a:buSzPts val="2400"/>
              <a:buChar char="•"/>
            </a:pPr>
            <a:r>
              <a:rPr lang="en-US">
                <a:latin typeface="Arial"/>
                <a:ea typeface="Arial"/>
                <a:cs typeface="Arial"/>
                <a:sym typeface="Arial"/>
              </a:rPr>
              <a:t>1 weigh in open at a time</a:t>
            </a:r>
            <a:endParaRPr/>
          </a:p>
          <a:p>
            <a:pPr indent="-342900" lvl="0" marL="342900" rtl="0" algn="l">
              <a:lnSpc>
                <a:spcPct val="90000"/>
              </a:lnSpc>
              <a:spcBef>
                <a:spcPts val="1000"/>
              </a:spcBef>
              <a:spcAft>
                <a:spcPts val="0"/>
              </a:spcAft>
              <a:buClr>
                <a:schemeClr val="dk1"/>
              </a:buClr>
              <a:buSzPts val="2400"/>
              <a:buChar char="•"/>
            </a:pPr>
            <a:r>
              <a:rPr lang="en-US">
                <a:latin typeface="Arial"/>
                <a:ea typeface="Arial"/>
                <a:cs typeface="Arial"/>
                <a:sym typeface="Arial"/>
              </a:rPr>
              <a:t>District host sites have discretion to utilize 2 or 3 mats for first tow rounds if facility can support it.</a:t>
            </a:r>
            <a:endParaRPr/>
          </a:p>
        </p:txBody>
      </p:sp>
      <p:sp>
        <p:nvSpPr>
          <p:cNvPr id="141" name="Google Shape;141;p7"/>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rPr b="1" i="0" lang="en-US" sz="1800" u="none" cap="none" strike="noStrike">
                <a:solidFill>
                  <a:srgbClr val="1F3864"/>
                </a:solidFill>
                <a:latin typeface="Arial"/>
                <a:ea typeface="Arial"/>
                <a:cs typeface="Arial"/>
                <a:sym typeface="Arial"/>
              </a:rPr>
              <a:t>Wrestling Updates</a:t>
            </a:r>
            <a:endParaRPr/>
          </a:p>
        </p:txBody>
      </p:sp>
      <p:pic>
        <p:nvPicPr>
          <p:cNvPr descr="Logo&#10;&#10;Description automatically generated" id="142" name="Google Shape;142;p7"/>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pic>
        <p:nvPicPr>
          <p:cNvPr descr="A schedule of a fitness program&#10;&#10;AI-generated content may be incorrect." id="143" name="Google Shape;143;p7"/>
          <p:cNvPicPr preferRelativeResize="0"/>
          <p:nvPr/>
        </p:nvPicPr>
        <p:blipFill rotWithShape="1">
          <a:blip r:embed="rId4">
            <a:alphaModFix/>
          </a:blip>
          <a:srcRect b="0" l="0" r="0" t="0"/>
          <a:stretch/>
        </p:blipFill>
        <p:spPr>
          <a:xfrm>
            <a:off x="6464174" y="1122363"/>
            <a:ext cx="5433002" cy="573978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48" name="Shape 148"/>
        <p:cNvGrpSpPr/>
        <p:nvPr/>
      </p:nvGrpSpPr>
      <p:grpSpPr>
        <a:xfrm>
          <a:off x="0" y="0"/>
          <a:ext cx="0" cy="0"/>
          <a:chOff x="0" y="0"/>
          <a:chExt cx="0" cy="0"/>
        </a:xfrm>
      </p:grpSpPr>
      <p:sp>
        <p:nvSpPr>
          <p:cNvPr id="149" name="Google Shape;149;p8"/>
          <p:cNvSpPr txBox="1"/>
          <p:nvPr>
            <p:ph type="ctrTitle"/>
          </p:nvPr>
        </p:nvSpPr>
        <p:spPr>
          <a:xfrm>
            <a:off x="1524000" y="1122363"/>
            <a:ext cx="9144000" cy="8918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rial"/>
              <a:buNone/>
            </a:pPr>
            <a:r>
              <a:rPr b="1" lang="en-US" sz="4000">
                <a:latin typeface="Arial"/>
                <a:ea typeface="Arial"/>
                <a:cs typeface="Arial"/>
                <a:sym typeface="Arial"/>
              </a:rPr>
              <a:t>2025-2026 Basketball</a:t>
            </a:r>
            <a:endParaRPr/>
          </a:p>
        </p:txBody>
      </p:sp>
      <p:sp>
        <p:nvSpPr>
          <p:cNvPr id="150" name="Google Shape;150;p8"/>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151" name="Google Shape;151;p8"/>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52" name="Google Shape;152;p8"/>
          <p:cNvSpPr txBox="1"/>
          <p:nvPr/>
        </p:nvSpPr>
        <p:spPr>
          <a:xfrm>
            <a:off x="4771437" y="2145771"/>
            <a:ext cx="2652889"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53" name="Google Shape;153;p8"/>
          <p:cNvSpPr txBox="1"/>
          <p:nvPr/>
        </p:nvSpPr>
        <p:spPr>
          <a:xfrm>
            <a:off x="8325556" y="2116138"/>
            <a:ext cx="2756370"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54" name="Google Shape;154;p8"/>
          <p:cNvSpPr txBox="1"/>
          <p:nvPr>
            <p:ph idx="1" type="subTitle"/>
          </p:nvPr>
        </p:nvSpPr>
        <p:spPr>
          <a:xfrm>
            <a:off x="1028241" y="2142304"/>
            <a:ext cx="10603734" cy="4354893"/>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rgbClr val="C00000"/>
              </a:buClr>
              <a:buSzPct val="100000"/>
              <a:buNone/>
            </a:pPr>
            <a:r>
              <a:rPr lang="en-US">
                <a:solidFill>
                  <a:srgbClr val="C00000"/>
                </a:solidFill>
                <a:latin typeface="Arial"/>
                <a:ea typeface="Arial"/>
                <a:cs typeface="Arial"/>
                <a:sym typeface="Arial"/>
              </a:rPr>
              <a:t>Regular Season:</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Clr>
                <a:schemeClr val="dk1"/>
              </a:buClr>
              <a:buSzPct val="100000"/>
              <a:buNone/>
            </a:pPr>
            <a:r>
              <a:rPr lang="en-US">
                <a:latin typeface="Arial"/>
                <a:ea typeface="Arial"/>
                <a:cs typeface="Arial"/>
                <a:sym typeface="Arial"/>
              </a:rPr>
              <a:t>Per a recommendation from the Basketball Advisory Committee and approval of the IHSAA Board of Control the quarter limitation has been eliminated.</a:t>
            </a:r>
            <a:endParaRPr/>
          </a:p>
          <a:p>
            <a:pPr indent="0" lvl="0" marL="0" rtl="0" algn="l">
              <a:lnSpc>
                <a:spcPct val="100000"/>
              </a:lnSpc>
              <a:spcBef>
                <a:spcPts val="1200"/>
              </a:spcBef>
              <a:spcAft>
                <a:spcPts val="0"/>
              </a:spcAft>
              <a:buClr>
                <a:schemeClr val="dk1"/>
              </a:buClr>
              <a:buSzPct val="100000"/>
              <a:buNone/>
            </a:pPr>
            <a:r>
              <a:rPr lang="en-US">
                <a:latin typeface="Arial"/>
                <a:ea typeface="Arial"/>
                <a:cs typeface="Arial"/>
                <a:sym typeface="Arial"/>
              </a:rPr>
              <a:t>Each individual is permitted to participate in 44 regular season contests. One quarter equals one contest.  </a:t>
            </a:r>
            <a:endParaRPr/>
          </a:p>
          <a:p>
            <a:pPr indent="0" lvl="0" marL="0" rtl="0" algn="l">
              <a:lnSpc>
                <a:spcPct val="90000"/>
              </a:lnSpc>
              <a:spcBef>
                <a:spcPts val="1600"/>
              </a:spcBef>
              <a:spcAft>
                <a:spcPts val="0"/>
              </a:spcAft>
              <a:buClr>
                <a:srgbClr val="000000"/>
              </a:buClr>
              <a:buSzPct val="100000"/>
              <a:buNone/>
            </a:pPr>
            <a:r>
              <a:rPr lang="en-US">
                <a:solidFill>
                  <a:srgbClr val="000000"/>
                </a:solidFill>
                <a:latin typeface="Arial"/>
                <a:ea typeface="Arial"/>
                <a:cs typeface="Arial"/>
                <a:sym typeface="Arial"/>
              </a:rPr>
              <a:t>Example:  IHSAA High School is scheduled for a JV/Varsity doubleheader.  Todd Tharp plays in 4 quarters of the junior varsity contest and plays in 2 quarters of the varsity contest.  How many contests are counted against him?  </a:t>
            </a:r>
            <a:endParaRPr>
              <a:latin typeface="Arial"/>
              <a:ea typeface="Arial"/>
              <a:cs typeface="Arial"/>
              <a:sym typeface="Arial"/>
            </a:endParaRPr>
          </a:p>
          <a:p>
            <a:pPr indent="0" lvl="0" marL="0" rtl="0" algn="l">
              <a:lnSpc>
                <a:spcPct val="90000"/>
              </a:lnSpc>
              <a:spcBef>
                <a:spcPts val="1000"/>
              </a:spcBef>
              <a:spcAft>
                <a:spcPts val="0"/>
              </a:spcAft>
              <a:buClr>
                <a:srgbClr val="FF0000"/>
              </a:buClr>
              <a:buSzPct val="100000"/>
              <a:buNone/>
            </a:pPr>
            <a:r>
              <a:rPr lang="en-US">
                <a:solidFill>
                  <a:srgbClr val="FF0000"/>
                </a:solidFill>
                <a:latin typeface="Arial"/>
                <a:ea typeface="Arial"/>
                <a:cs typeface="Arial"/>
                <a:sym typeface="Arial"/>
              </a:rPr>
              <a:t>Answer:  Todd Tharp has played in 2 contests and has 42 contests remaining to play in.</a:t>
            </a:r>
            <a:endParaRPr>
              <a:solidFill>
                <a:srgbClr val="FF0000"/>
              </a:solidFill>
              <a:latin typeface="Arial"/>
              <a:ea typeface="Arial"/>
              <a:cs typeface="Arial"/>
              <a:sym typeface="Arial"/>
            </a:endParaRPr>
          </a:p>
          <a:p>
            <a:pPr indent="0" lvl="0" marL="0" rtl="0" algn="l">
              <a:lnSpc>
                <a:spcPct val="90000"/>
              </a:lnSpc>
              <a:spcBef>
                <a:spcPts val="1000"/>
              </a:spcBef>
              <a:spcAft>
                <a:spcPts val="0"/>
              </a:spcAft>
              <a:buClr>
                <a:srgbClr val="000000"/>
              </a:buClr>
              <a:buSzPct val="100000"/>
              <a:buNone/>
            </a:pPr>
            <a:r>
              <a:rPr lang="en-US">
                <a:solidFill>
                  <a:srgbClr val="000000"/>
                </a:solidFill>
                <a:latin typeface="Arial"/>
                <a:ea typeface="Arial"/>
                <a:cs typeface="Arial"/>
                <a:sym typeface="Arial"/>
              </a:rPr>
              <a:t>Example:  IHSAA High School is scheduled for a 9th/JV/Var tripleheader.  Todd Tharp plays in 4 quarters of the 9</a:t>
            </a:r>
            <a:r>
              <a:rPr baseline="30000" lang="en-US">
                <a:solidFill>
                  <a:srgbClr val="000000"/>
                </a:solidFill>
                <a:latin typeface="Arial"/>
                <a:ea typeface="Arial"/>
                <a:cs typeface="Arial"/>
                <a:sym typeface="Arial"/>
              </a:rPr>
              <a:t>th</a:t>
            </a:r>
            <a:r>
              <a:rPr lang="en-US">
                <a:solidFill>
                  <a:srgbClr val="000000"/>
                </a:solidFill>
                <a:latin typeface="Arial"/>
                <a:ea typeface="Arial"/>
                <a:cs typeface="Arial"/>
                <a:sym typeface="Arial"/>
              </a:rPr>
              <a:t> grade contest, 2 quarters of the JV contest and 1 quarter of the varsity contest.  How many contests are counted against him? </a:t>
            </a:r>
            <a:endParaRPr>
              <a:latin typeface="Arial"/>
              <a:ea typeface="Arial"/>
              <a:cs typeface="Arial"/>
              <a:sym typeface="Arial"/>
            </a:endParaRPr>
          </a:p>
          <a:p>
            <a:pPr indent="0" lvl="0" marL="0" rtl="0" algn="l">
              <a:lnSpc>
                <a:spcPct val="90000"/>
              </a:lnSpc>
              <a:spcBef>
                <a:spcPts val="1000"/>
              </a:spcBef>
              <a:spcAft>
                <a:spcPts val="0"/>
              </a:spcAft>
              <a:buClr>
                <a:srgbClr val="FF0000"/>
              </a:buClr>
              <a:buSzPct val="100000"/>
              <a:buNone/>
            </a:pPr>
            <a:r>
              <a:rPr lang="en-US">
                <a:solidFill>
                  <a:srgbClr val="FF0000"/>
                </a:solidFill>
                <a:latin typeface="Arial"/>
                <a:ea typeface="Arial"/>
                <a:cs typeface="Arial"/>
                <a:sym typeface="Arial"/>
              </a:rPr>
              <a:t>Answer:  Todd Tharp has played in 3 contests.  He has 41 contests to play in.</a:t>
            </a:r>
            <a:endParaRPr>
              <a:solidFill>
                <a:srgbClr val="FF0000"/>
              </a:solidFill>
              <a:latin typeface="Arial"/>
              <a:ea typeface="Arial"/>
              <a:cs typeface="Arial"/>
              <a:sym typeface="Arial"/>
            </a:endParaRPr>
          </a:p>
          <a:p>
            <a:pPr indent="0" lvl="0" marL="0" rtl="0" algn="l">
              <a:lnSpc>
                <a:spcPct val="100000"/>
              </a:lnSpc>
              <a:spcBef>
                <a:spcPts val="600"/>
              </a:spcBef>
              <a:spcAft>
                <a:spcPts val="0"/>
              </a:spcAft>
              <a:buClr>
                <a:schemeClr val="dk1"/>
              </a:buClr>
              <a:buSzPct val="100000"/>
              <a:buNone/>
            </a:pPr>
            <a:r>
              <a:t/>
            </a:r>
            <a:endParaRPr>
              <a:solidFill>
                <a:srgbClr val="000000"/>
              </a:solidFill>
              <a:latin typeface="Arial"/>
              <a:ea typeface="Arial"/>
              <a:cs typeface="Arial"/>
              <a:sym typeface="Arial"/>
            </a:endParaRPr>
          </a:p>
          <a:p>
            <a:pPr indent="-234950" lvl="1" marL="800100" rtl="0" algn="l">
              <a:lnSpc>
                <a:spcPct val="100000"/>
              </a:lnSpc>
              <a:spcBef>
                <a:spcPts val="1200"/>
              </a:spcBef>
              <a:spcAft>
                <a:spcPts val="0"/>
              </a:spcAft>
              <a:buClr>
                <a:schemeClr val="dk1"/>
              </a:buClr>
              <a:buSzPct val="100000"/>
              <a:buFont typeface="Arial"/>
              <a:buNone/>
            </a:pPr>
            <a:r>
              <a:t/>
            </a:r>
            <a:endParaRPr>
              <a:solidFill>
                <a:srgbClr val="C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74000">
              <a:srgbClr val="A9BEE4"/>
            </a:gs>
            <a:gs pos="83000">
              <a:srgbClr val="A9BEE4"/>
            </a:gs>
            <a:gs pos="100000">
              <a:srgbClr val="C5D3ED"/>
            </a:gs>
          </a:gsLst>
          <a:lin ang="5400000" scaled="0"/>
        </a:gradFill>
      </p:bgPr>
    </p:bg>
    <p:spTree>
      <p:nvGrpSpPr>
        <p:cNvPr id="159" name="Shape 159"/>
        <p:cNvGrpSpPr/>
        <p:nvPr/>
      </p:nvGrpSpPr>
      <p:grpSpPr>
        <a:xfrm>
          <a:off x="0" y="0"/>
          <a:ext cx="0" cy="0"/>
          <a:chOff x="0" y="0"/>
          <a:chExt cx="0" cy="0"/>
        </a:xfrm>
      </p:grpSpPr>
      <p:sp>
        <p:nvSpPr>
          <p:cNvPr id="160" name="Google Shape;160;p9"/>
          <p:cNvSpPr txBox="1"/>
          <p:nvPr>
            <p:ph type="ctrTitle"/>
          </p:nvPr>
        </p:nvSpPr>
        <p:spPr>
          <a:xfrm>
            <a:off x="1524000" y="1122363"/>
            <a:ext cx="9144000" cy="89182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rial"/>
              <a:buNone/>
            </a:pPr>
            <a:r>
              <a:rPr b="1" lang="en-US" sz="4000">
                <a:latin typeface="Arial"/>
                <a:ea typeface="Arial"/>
                <a:cs typeface="Arial"/>
                <a:sym typeface="Arial"/>
              </a:rPr>
              <a:t>2025-2026 Basketball</a:t>
            </a:r>
            <a:endParaRPr/>
          </a:p>
        </p:txBody>
      </p:sp>
      <p:sp>
        <p:nvSpPr>
          <p:cNvPr id="161" name="Google Shape;161;p9"/>
          <p:cNvSpPr/>
          <p:nvPr/>
        </p:nvSpPr>
        <p:spPr>
          <a:xfrm>
            <a:off x="0" y="0"/>
            <a:ext cx="12192000" cy="112236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800" u="none" cap="none" strike="noStrike">
                <a:solidFill>
                  <a:srgbClr val="1F3864"/>
                </a:solidFill>
                <a:latin typeface="Arial"/>
                <a:ea typeface="Arial"/>
                <a:cs typeface="Arial"/>
                <a:sym typeface="Arial"/>
              </a:rPr>
              <a:t>IOWA HIGH SCHOOL ATHLETIC ASSOCIATION</a:t>
            </a:r>
            <a:endParaRPr/>
          </a:p>
          <a:p>
            <a:pPr indent="0" lvl="0" marL="0" marR="0" rtl="0" algn="ctr">
              <a:spcBef>
                <a:spcPts val="0"/>
              </a:spcBef>
              <a:spcAft>
                <a:spcPts val="0"/>
              </a:spcAft>
              <a:buNone/>
            </a:pPr>
            <a:r>
              <a:t/>
            </a:r>
            <a:endParaRPr b="1" i="0" sz="1800" u="none" cap="none" strike="noStrike">
              <a:solidFill>
                <a:srgbClr val="1F3864"/>
              </a:solidFill>
              <a:latin typeface="Arial"/>
              <a:ea typeface="Arial"/>
              <a:cs typeface="Arial"/>
              <a:sym typeface="Arial"/>
            </a:endParaRPr>
          </a:p>
        </p:txBody>
      </p:sp>
      <p:pic>
        <p:nvPicPr>
          <p:cNvPr descr="Logo&#10;&#10;Description automatically generated" id="162" name="Google Shape;162;p9"/>
          <p:cNvPicPr preferRelativeResize="0"/>
          <p:nvPr/>
        </p:nvPicPr>
        <p:blipFill rotWithShape="1">
          <a:blip r:embed="rId3">
            <a:alphaModFix/>
          </a:blip>
          <a:srcRect b="0" l="0" r="0" t="0"/>
          <a:stretch/>
        </p:blipFill>
        <p:spPr>
          <a:xfrm>
            <a:off x="455836" y="128588"/>
            <a:ext cx="1895475" cy="1895475"/>
          </a:xfrm>
          <a:prstGeom prst="rect">
            <a:avLst/>
          </a:prstGeom>
          <a:noFill/>
          <a:ln>
            <a:noFill/>
          </a:ln>
        </p:spPr>
      </p:pic>
      <p:sp>
        <p:nvSpPr>
          <p:cNvPr id="163" name="Google Shape;163;p9"/>
          <p:cNvSpPr txBox="1"/>
          <p:nvPr/>
        </p:nvSpPr>
        <p:spPr>
          <a:xfrm>
            <a:off x="4771437" y="2145771"/>
            <a:ext cx="2652889"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64" name="Google Shape;164;p9"/>
          <p:cNvSpPr txBox="1"/>
          <p:nvPr/>
        </p:nvSpPr>
        <p:spPr>
          <a:xfrm>
            <a:off x="8325556" y="2116138"/>
            <a:ext cx="2756370" cy="146761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t/>
            </a:r>
            <a:endParaRPr b="0" i="0" sz="2400" u="sng" cap="none" strike="noStrike">
              <a:solidFill>
                <a:schemeClr val="dk1"/>
              </a:solidFill>
              <a:latin typeface="Calibri"/>
              <a:ea typeface="Calibri"/>
              <a:cs typeface="Calibri"/>
              <a:sym typeface="Calibri"/>
            </a:endParaRPr>
          </a:p>
        </p:txBody>
      </p:sp>
      <p:sp>
        <p:nvSpPr>
          <p:cNvPr id="165" name="Google Shape;165;p9"/>
          <p:cNvSpPr txBox="1"/>
          <p:nvPr>
            <p:ph idx="1" type="subTitle"/>
          </p:nvPr>
        </p:nvSpPr>
        <p:spPr>
          <a:xfrm>
            <a:off x="1028241" y="2142304"/>
            <a:ext cx="10603734" cy="4354893"/>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Clr>
                <a:srgbClr val="C00000"/>
              </a:buClr>
              <a:buSzPct val="100000"/>
              <a:buNone/>
            </a:pPr>
            <a:r>
              <a:rPr lang="en-US">
                <a:solidFill>
                  <a:srgbClr val="C00000"/>
                </a:solidFill>
                <a:latin typeface="Arial"/>
                <a:ea typeface="Arial"/>
                <a:cs typeface="Arial"/>
                <a:sym typeface="Arial"/>
              </a:rPr>
              <a:t>Postseason:</a:t>
            </a:r>
            <a:endParaRPr>
              <a:solidFill>
                <a:srgbClr val="000000"/>
              </a:solidFill>
              <a:latin typeface="Arial"/>
              <a:ea typeface="Arial"/>
              <a:cs typeface="Arial"/>
              <a:sym typeface="Arial"/>
            </a:endParaRPr>
          </a:p>
          <a:p>
            <a:pPr indent="0" lvl="0" marL="0" rtl="0" algn="l">
              <a:lnSpc>
                <a:spcPct val="90000"/>
              </a:lnSpc>
              <a:spcBef>
                <a:spcPts val="1600"/>
              </a:spcBef>
              <a:spcAft>
                <a:spcPts val="0"/>
              </a:spcAft>
              <a:buClr>
                <a:schemeClr val="dk1"/>
              </a:buClr>
              <a:buSzPct val="100000"/>
              <a:buNone/>
            </a:pPr>
            <a:r>
              <a:rPr lang="en-US">
                <a:latin typeface="Arial"/>
                <a:ea typeface="Arial"/>
                <a:cs typeface="Arial"/>
                <a:sym typeface="Arial"/>
              </a:rPr>
              <a:t>Per a recommendation from the Basketball Advisory Committee and approval of the IHSAA Board of Control the Class 1A and Class 2A District Final contests will be played at the higher seeded facility.</a:t>
            </a:r>
            <a:endParaRPr/>
          </a:p>
          <a:p>
            <a:pPr indent="0" lvl="0" marL="0" rtl="0" algn="l">
              <a:lnSpc>
                <a:spcPct val="90000"/>
              </a:lnSpc>
              <a:spcBef>
                <a:spcPts val="1000"/>
              </a:spcBef>
              <a:spcAft>
                <a:spcPts val="0"/>
              </a:spcAft>
              <a:buClr>
                <a:schemeClr val="dk1"/>
              </a:buClr>
              <a:buSzPct val="100000"/>
              <a:buNone/>
            </a:pPr>
            <a:br>
              <a:rPr lang="en-US">
                <a:latin typeface="Arial"/>
                <a:ea typeface="Arial"/>
                <a:cs typeface="Arial"/>
                <a:sym typeface="Arial"/>
              </a:rPr>
            </a:br>
            <a:r>
              <a:rPr lang="en-US">
                <a:latin typeface="Arial"/>
                <a:ea typeface="Arial"/>
                <a:cs typeface="Arial"/>
                <a:sym typeface="Arial"/>
              </a:rPr>
              <a:t>Minimum seating capacity for Class 1A District Finals:  800</a:t>
            </a:r>
            <a:endParaRPr/>
          </a:p>
          <a:p>
            <a:pPr indent="0" lvl="0" marL="0" rtl="0" algn="l">
              <a:lnSpc>
                <a:spcPct val="90000"/>
              </a:lnSpc>
              <a:spcBef>
                <a:spcPts val="1000"/>
              </a:spcBef>
              <a:spcAft>
                <a:spcPts val="0"/>
              </a:spcAft>
              <a:buClr>
                <a:schemeClr val="dk1"/>
              </a:buClr>
              <a:buSzPct val="100000"/>
              <a:buNone/>
            </a:pPr>
            <a:r>
              <a:rPr lang="en-US">
                <a:latin typeface="Arial"/>
                <a:ea typeface="Arial"/>
                <a:cs typeface="Arial"/>
                <a:sym typeface="Arial"/>
              </a:rPr>
              <a:t>Minimum seating capacity for Class 2A District Finals:  1,000</a:t>
            </a:r>
            <a:endParaRPr/>
          </a:p>
          <a:p>
            <a:pPr indent="0" lvl="0" marL="0" rtl="0" algn="l">
              <a:lnSpc>
                <a:spcPct val="90000"/>
              </a:lnSpc>
              <a:spcBef>
                <a:spcPts val="1000"/>
              </a:spcBef>
              <a:spcAft>
                <a:spcPts val="0"/>
              </a:spcAft>
              <a:buClr>
                <a:schemeClr val="dk1"/>
              </a:buClr>
              <a:buSzPct val="100000"/>
              <a:buNone/>
            </a:pPr>
            <a:r>
              <a:rPr lang="en-US">
                <a:latin typeface="Arial"/>
                <a:ea typeface="Arial"/>
                <a:cs typeface="Arial"/>
                <a:sym typeface="Arial"/>
              </a:rPr>
              <a:t>These minimums were determined based on attendance figures over the past 5 years.</a:t>
            </a:r>
            <a:endParaRPr/>
          </a:p>
          <a:p>
            <a:pPr indent="0" lvl="0" marL="0" rtl="0" algn="l">
              <a:lnSpc>
                <a:spcPct val="90000"/>
              </a:lnSpc>
              <a:spcBef>
                <a:spcPts val="1000"/>
              </a:spcBef>
              <a:spcAft>
                <a:spcPts val="0"/>
              </a:spcAft>
              <a:buClr>
                <a:schemeClr val="dk1"/>
              </a:buClr>
              <a:buSzPct val="100000"/>
              <a:buNone/>
            </a:pPr>
            <a:r>
              <a:rPr lang="en-US">
                <a:latin typeface="Arial"/>
                <a:ea typeface="Arial"/>
                <a:cs typeface="Arial"/>
                <a:sym typeface="Arial"/>
              </a:rPr>
              <a:t>Seating capacities are determined by information sent in by schools. Each Class 1A and Class 2A  school provided the IHSAA with their gym's seating capacity.</a:t>
            </a:r>
            <a:endParaRPr/>
          </a:p>
          <a:p>
            <a:pPr indent="0" lvl="0" marL="0" rtl="0" algn="l">
              <a:lnSpc>
                <a:spcPct val="90000"/>
              </a:lnSpc>
              <a:spcBef>
                <a:spcPts val="1000"/>
              </a:spcBef>
              <a:spcAft>
                <a:spcPts val="0"/>
              </a:spcAft>
              <a:buClr>
                <a:schemeClr val="dk1"/>
              </a:buClr>
              <a:buSzPct val="100000"/>
              <a:buNone/>
            </a:pPr>
            <a:r>
              <a:rPr lang="en-US">
                <a:latin typeface="Arial"/>
                <a:ea typeface="Arial"/>
                <a:cs typeface="Arial"/>
                <a:sym typeface="Arial"/>
              </a:rPr>
              <a:t>If the higher seeded team does not meet the minimum seating capacity, they can elect to contact another school that meets the seating capacity and the contest can be played there.  If the higher seeded team cannot find another school to host, the contest will be moved to the lower seeded team's site.  If the lower seeded team cannot meet the seating capacity minimums, the IHSAA will determine the location of the contest.  </a:t>
            </a:r>
            <a:endParaRPr>
              <a:latin typeface="Arial"/>
              <a:ea typeface="Arial"/>
              <a:cs typeface="Arial"/>
              <a:sym typeface="Arial"/>
            </a:endParaRPr>
          </a:p>
          <a:p>
            <a:pPr indent="0" lvl="0" marL="0" rtl="0" algn="l">
              <a:lnSpc>
                <a:spcPct val="90000"/>
              </a:lnSpc>
              <a:spcBef>
                <a:spcPts val="1000"/>
              </a:spcBef>
              <a:spcAft>
                <a:spcPts val="0"/>
              </a:spcAft>
              <a:buClr>
                <a:schemeClr val="dk1"/>
              </a:buClr>
              <a:buSzPct val="100000"/>
              <a:buNone/>
            </a:pPr>
            <a:r>
              <a:rPr lang="en-US">
                <a:latin typeface="Arial"/>
                <a:ea typeface="Arial"/>
                <a:cs typeface="Arial"/>
                <a:sym typeface="Arial"/>
              </a:rPr>
              <a:t>Class 1A and Class 2A Substate Finals will still be held at neutral sites assigned by the IHSAA.</a:t>
            </a:r>
            <a:endParaRPr/>
          </a:p>
          <a:p>
            <a:pPr indent="0" lvl="0" marL="0" rtl="0" algn="l">
              <a:lnSpc>
                <a:spcPct val="100000"/>
              </a:lnSpc>
              <a:spcBef>
                <a:spcPts val="600"/>
              </a:spcBef>
              <a:spcAft>
                <a:spcPts val="0"/>
              </a:spcAft>
              <a:buClr>
                <a:schemeClr val="dk1"/>
              </a:buClr>
              <a:buSzPct val="100000"/>
              <a:buNone/>
            </a:pPr>
            <a:r>
              <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Clr>
                <a:schemeClr val="dk1"/>
              </a:buClr>
              <a:buSzPct val="100000"/>
              <a:buNone/>
            </a:pPr>
            <a:r>
              <a:t/>
            </a:r>
            <a:endParaRPr>
              <a:solidFill>
                <a:srgbClr val="000000"/>
              </a:solidFill>
              <a:latin typeface="Arial"/>
              <a:ea typeface="Arial"/>
              <a:cs typeface="Arial"/>
              <a:sym typeface="Arial"/>
            </a:endParaRPr>
          </a:p>
          <a:p>
            <a:pPr indent="-244475" lvl="1" marL="800100" rtl="0" algn="l">
              <a:lnSpc>
                <a:spcPct val="100000"/>
              </a:lnSpc>
              <a:spcBef>
                <a:spcPts val="1200"/>
              </a:spcBef>
              <a:spcAft>
                <a:spcPts val="0"/>
              </a:spcAft>
              <a:buClr>
                <a:schemeClr val="dk1"/>
              </a:buClr>
              <a:buSzPct val="100000"/>
              <a:buFont typeface="Arial"/>
              <a:buNone/>
            </a:pPr>
            <a:r>
              <a:t/>
            </a:r>
            <a:endParaRPr>
              <a:solidFill>
                <a:srgbClr val="C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2022-04-20T13:17:30Z</dcterms:created>
  <dc:creator>Chris Cuellar</dc:creator>
</cp:coreProperties>
</file>